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comments/comment1.xml" ContentType="application/vnd.openxmlformats-officedocument.presentationml.comment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  <p:sldMasterId id="2147483687" r:id="rId5"/>
  </p:sldMasterIdLst>
  <p:notesMasterIdLst>
    <p:notesMasterId r:id="rId72"/>
  </p:notesMasterIdLst>
  <p:handoutMasterIdLst>
    <p:handoutMasterId r:id="rId73"/>
  </p:handoutMasterIdLst>
  <p:sldIdLst>
    <p:sldId id="256" r:id="rId6"/>
    <p:sldId id="259" r:id="rId7"/>
    <p:sldId id="324" r:id="rId8"/>
    <p:sldId id="312" r:id="rId9"/>
    <p:sldId id="313" r:id="rId10"/>
    <p:sldId id="262" r:id="rId11"/>
    <p:sldId id="326" r:id="rId12"/>
    <p:sldId id="327" r:id="rId13"/>
    <p:sldId id="328" r:id="rId14"/>
    <p:sldId id="263" r:id="rId15"/>
    <p:sldId id="269" r:id="rId16"/>
    <p:sldId id="342" r:id="rId17"/>
    <p:sldId id="343" r:id="rId18"/>
    <p:sldId id="345" r:id="rId19"/>
    <p:sldId id="344" r:id="rId20"/>
    <p:sldId id="348" r:id="rId21"/>
    <p:sldId id="367" r:id="rId22"/>
    <p:sldId id="347" r:id="rId23"/>
    <p:sldId id="300" r:id="rId24"/>
    <p:sldId id="308" r:id="rId25"/>
    <p:sldId id="309" r:id="rId26"/>
    <p:sldId id="310" r:id="rId27"/>
    <p:sldId id="330" r:id="rId28"/>
    <p:sldId id="279" r:id="rId29"/>
    <p:sldId id="353" r:id="rId30"/>
    <p:sldId id="355" r:id="rId31"/>
    <p:sldId id="368" r:id="rId32"/>
    <p:sldId id="369" r:id="rId33"/>
    <p:sldId id="289" r:id="rId34"/>
    <p:sldId id="370" r:id="rId35"/>
    <p:sldId id="371" r:id="rId36"/>
    <p:sldId id="372" r:id="rId37"/>
    <p:sldId id="373" r:id="rId38"/>
    <p:sldId id="374" r:id="rId39"/>
    <p:sldId id="375" r:id="rId40"/>
    <p:sldId id="376" r:id="rId41"/>
    <p:sldId id="280" r:id="rId42"/>
    <p:sldId id="357" r:id="rId43"/>
    <p:sldId id="302" r:id="rId44"/>
    <p:sldId id="356" r:id="rId45"/>
    <p:sldId id="363" r:id="rId46"/>
    <p:sldId id="365" r:id="rId47"/>
    <p:sldId id="366" r:id="rId48"/>
    <p:sldId id="290" r:id="rId49"/>
    <p:sldId id="296" r:id="rId50"/>
    <p:sldId id="291" r:id="rId51"/>
    <p:sldId id="292" r:id="rId52"/>
    <p:sldId id="293" r:id="rId53"/>
    <p:sldId id="297" r:id="rId54"/>
    <p:sldId id="281" r:id="rId55"/>
    <p:sldId id="294" r:id="rId56"/>
    <p:sldId id="331" r:id="rId57"/>
    <p:sldId id="332" r:id="rId58"/>
    <p:sldId id="333" r:id="rId59"/>
    <p:sldId id="322" r:id="rId60"/>
    <p:sldId id="352" r:id="rId61"/>
    <p:sldId id="258" r:id="rId62"/>
    <p:sldId id="339" r:id="rId63"/>
    <p:sldId id="337" r:id="rId64"/>
    <p:sldId id="329" r:id="rId65"/>
    <p:sldId id="325" r:id="rId66"/>
    <p:sldId id="338" r:id="rId67"/>
    <p:sldId id="349" r:id="rId68"/>
    <p:sldId id="350" r:id="rId69"/>
    <p:sldId id="351" r:id="rId70"/>
    <p:sldId id="354" r:id="rId7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usan.Mitchell" initials="S" lastIdx="2" clrIdx="0">
    <p:extLst/>
  </p:cmAuthor>
  <p:cmAuthor id="2" name="GB" initials="GB" lastIdx="8" clrIdx="1">
    <p:extLst>
      <p:ext uri="{19B8F6BF-5375-455C-9EA6-DF929625EA0E}">
        <p15:presenceInfo xmlns:p15="http://schemas.microsoft.com/office/powerpoint/2012/main" userId="GB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notes" scaleToFitPaper="1"/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C61F3E"/>
    <a:srgbClr val="C6203E"/>
    <a:srgbClr val="9F9F9F"/>
    <a:srgbClr val="008FBE"/>
    <a:srgbClr val="80BF00"/>
    <a:srgbClr val="0091BA"/>
    <a:srgbClr val="18222E"/>
    <a:srgbClr val="45B9C7"/>
    <a:srgbClr val="FFC4BD"/>
    <a:srgbClr val="C6AA9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114" autoAdjust="0"/>
    <p:restoredTop sz="85853" autoAdjust="0"/>
  </p:normalViewPr>
  <p:slideViewPr>
    <p:cSldViewPr snapToGrid="0">
      <p:cViewPr varScale="1">
        <p:scale>
          <a:sx n="75" d="100"/>
          <a:sy n="75" d="100"/>
        </p:scale>
        <p:origin x="1791" y="15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82" d="100"/>
          <a:sy n="82" d="100"/>
        </p:scale>
        <p:origin x="203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16" Type="http://schemas.openxmlformats.org/officeDocument/2006/relationships/slide" Target="slides/slide1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66" Type="http://schemas.openxmlformats.org/officeDocument/2006/relationships/slide" Target="slides/slide61.xml"/><Relationship Id="rId74" Type="http://schemas.openxmlformats.org/officeDocument/2006/relationships/commentAuthors" Target="commentAuthors.xml"/><Relationship Id="rId5" Type="http://schemas.openxmlformats.org/officeDocument/2006/relationships/slideMaster" Target="slideMasters/slideMaster2.xml"/><Relationship Id="rId61" Type="http://schemas.openxmlformats.org/officeDocument/2006/relationships/slide" Target="slides/slide56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77" Type="http://schemas.openxmlformats.org/officeDocument/2006/relationships/theme" Target="theme/theme1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slide" Target="slides/slide65.xml"/><Relationship Id="rId75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handoutMaster" Target="handoutMasters/handoutMaster1.xml"/><Relationship Id="rId78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viewProps" Target="viewProps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2" Type="http://schemas.openxmlformats.org/officeDocument/2006/relationships/customXml" Target="../customXml/item2.xml"/><Relationship Id="rId29" Type="http://schemas.openxmlformats.org/officeDocument/2006/relationships/slide" Target="slides/slide24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06-19T17:43:53.464" idx="7">
    <p:pos x="10" y="10"/>
    <p:text>Install OpenSans font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06-19T22:20:07.278" idx="8">
    <p:pos x="10" y="10"/>
    <p:text>In</p:text>
    <p:extLst>
      <p:ext uri="{C676402C-5697-4E1C-873F-D02D1690AC5C}">
        <p15:threadingInfo xmlns:p15="http://schemas.microsoft.com/office/powerpoint/2012/main" timeZoneBias="-60"/>
      </p:ext>
    </p:extLs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B7B9602-137D-4AB7-952E-1CE0E5EE0BE9}" type="doc">
      <dgm:prSet loTypeId="urn:microsoft.com/office/officeart/2005/8/layout/default#1" loCatId="list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IE"/>
        </a:p>
      </dgm:t>
    </dgm:pt>
    <dgm:pt modelId="{F3F8E531-C174-494F-ABE1-0F3B151A7C41}">
      <dgm:prSet phldrT="[Text]"/>
      <dgm:spPr/>
      <dgm:t>
        <a:bodyPr/>
        <a:lstStyle/>
        <a:p>
          <a:r>
            <a:rPr lang="en-IE" smtClean="0"/>
            <a:t>Complexity handling</a:t>
          </a:r>
          <a:endParaRPr lang="en-IE" dirty="0"/>
        </a:p>
      </dgm:t>
    </dgm:pt>
    <dgm:pt modelId="{068E8641-3CBF-486F-98BD-0C5947D09E8C}" type="parTrans" cxnId="{352869DD-7326-461B-8EAB-90122838E298}">
      <dgm:prSet/>
      <dgm:spPr/>
      <dgm:t>
        <a:bodyPr/>
        <a:lstStyle/>
        <a:p>
          <a:endParaRPr lang="en-IE"/>
        </a:p>
      </dgm:t>
    </dgm:pt>
    <dgm:pt modelId="{8DF24ECE-B97F-49B3-991C-8EA5791EF6B5}" type="sibTrans" cxnId="{352869DD-7326-461B-8EAB-90122838E298}">
      <dgm:prSet/>
      <dgm:spPr/>
      <dgm:t>
        <a:bodyPr/>
        <a:lstStyle/>
        <a:p>
          <a:endParaRPr lang="en-IE"/>
        </a:p>
      </dgm:t>
    </dgm:pt>
    <dgm:pt modelId="{DA7515AA-E7AA-4166-B897-F33420250096}">
      <dgm:prSet/>
      <dgm:spPr/>
      <dgm:t>
        <a:bodyPr/>
        <a:lstStyle/>
        <a:p>
          <a:r>
            <a:rPr lang="en-IE" smtClean="0"/>
            <a:t>Reduced</a:t>
          </a:r>
          <a:br>
            <a:rPr lang="en-IE" smtClean="0"/>
          </a:br>
          <a:r>
            <a:rPr lang="en-IE" smtClean="0"/>
            <a:t>time-to-market</a:t>
          </a:r>
          <a:endParaRPr lang="en-IE" dirty="0"/>
        </a:p>
      </dgm:t>
    </dgm:pt>
    <dgm:pt modelId="{2929C6F9-F27C-4B71-A910-84E800FF7CB3}" type="parTrans" cxnId="{DE084134-2D98-4BCF-9A49-3CAD9CE9B32B}">
      <dgm:prSet/>
      <dgm:spPr/>
      <dgm:t>
        <a:bodyPr/>
        <a:lstStyle/>
        <a:p>
          <a:endParaRPr lang="en-IE"/>
        </a:p>
      </dgm:t>
    </dgm:pt>
    <dgm:pt modelId="{5382AB9F-4C7A-48A5-8EBE-DBAEF36F689B}" type="sibTrans" cxnId="{DE084134-2D98-4BCF-9A49-3CAD9CE9B32B}">
      <dgm:prSet/>
      <dgm:spPr/>
      <dgm:t>
        <a:bodyPr/>
        <a:lstStyle/>
        <a:p>
          <a:endParaRPr lang="en-IE"/>
        </a:p>
      </dgm:t>
    </dgm:pt>
    <dgm:pt modelId="{09B557C9-A29C-492C-B85B-A8CDEAE488D0}">
      <dgm:prSet/>
      <dgm:spPr/>
      <dgm:t>
        <a:bodyPr/>
        <a:lstStyle/>
        <a:p>
          <a:r>
            <a:rPr lang="en-IE" dirty="0" smtClean="0"/>
            <a:t>Market dominance</a:t>
          </a:r>
          <a:endParaRPr lang="en-IE" dirty="0"/>
        </a:p>
      </dgm:t>
    </dgm:pt>
    <dgm:pt modelId="{81661A3A-1B43-4913-A635-03C5ECEC69AD}" type="parTrans" cxnId="{C0564AA4-D130-4F9B-A68B-5EA43DED0A03}">
      <dgm:prSet/>
      <dgm:spPr/>
      <dgm:t>
        <a:bodyPr/>
        <a:lstStyle/>
        <a:p>
          <a:endParaRPr lang="en-IE"/>
        </a:p>
      </dgm:t>
    </dgm:pt>
    <dgm:pt modelId="{AD51C467-9569-46FD-901E-AC5BE9A9F06A}" type="sibTrans" cxnId="{C0564AA4-D130-4F9B-A68B-5EA43DED0A03}">
      <dgm:prSet/>
      <dgm:spPr/>
      <dgm:t>
        <a:bodyPr/>
        <a:lstStyle/>
        <a:p>
          <a:endParaRPr lang="en-IE"/>
        </a:p>
      </dgm:t>
    </dgm:pt>
    <dgm:pt modelId="{7EFECBC9-E3C7-492F-A527-03A96500FE44}">
      <dgm:prSet/>
      <dgm:spPr/>
      <dgm:t>
        <a:bodyPr/>
        <a:lstStyle/>
        <a:p>
          <a:r>
            <a:rPr lang="en-IE" dirty="0" smtClean="0"/>
            <a:t>Market agility</a:t>
          </a:r>
          <a:endParaRPr lang="en-IE" dirty="0"/>
        </a:p>
      </dgm:t>
    </dgm:pt>
    <dgm:pt modelId="{E0AA7C53-3074-45A0-96CF-069AE65B187D}" type="parTrans" cxnId="{41CB1BD4-66E1-4A6C-8A0F-E8F4AA4BEDCD}">
      <dgm:prSet/>
      <dgm:spPr/>
      <dgm:t>
        <a:bodyPr/>
        <a:lstStyle/>
        <a:p>
          <a:endParaRPr lang="en-IE"/>
        </a:p>
      </dgm:t>
    </dgm:pt>
    <dgm:pt modelId="{A3ABD3C4-3762-417B-9C4F-2DB7E6A98598}" type="sibTrans" cxnId="{41CB1BD4-66E1-4A6C-8A0F-E8F4AA4BEDCD}">
      <dgm:prSet/>
      <dgm:spPr/>
      <dgm:t>
        <a:bodyPr/>
        <a:lstStyle/>
        <a:p>
          <a:endParaRPr lang="en-IE"/>
        </a:p>
      </dgm:t>
    </dgm:pt>
    <dgm:pt modelId="{C861C2E6-2A7A-43A9-8775-ACC1139A155B}">
      <dgm:prSet/>
      <dgm:spPr/>
      <dgm:t>
        <a:bodyPr/>
        <a:lstStyle/>
        <a:p>
          <a:r>
            <a:rPr lang="en-IE" dirty="0" smtClean="0"/>
            <a:t>Product alignment</a:t>
          </a:r>
          <a:endParaRPr lang="en-IE" dirty="0"/>
        </a:p>
      </dgm:t>
    </dgm:pt>
    <dgm:pt modelId="{F021F097-4256-44B0-982A-7AA83E8C2626}" type="parTrans" cxnId="{8127C984-9DA0-4D5A-8E46-7613CF99DD0B}">
      <dgm:prSet/>
      <dgm:spPr/>
      <dgm:t>
        <a:bodyPr/>
        <a:lstStyle/>
        <a:p>
          <a:endParaRPr lang="en-IE"/>
        </a:p>
      </dgm:t>
    </dgm:pt>
    <dgm:pt modelId="{FCA32B4D-61E9-4494-ACF8-8F768F645D92}" type="sibTrans" cxnId="{8127C984-9DA0-4D5A-8E46-7613CF99DD0B}">
      <dgm:prSet/>
      <dgm:spPr/>
      <dgm:t>
        <a:bodyPr/>
        <a:lstStyle/>
        <a:p>
          <a:endParaRPr lang="en-IE"/>
        </a:p>
      </dgm:t>
    </dgm:pt>
    <dgm:pt modelId="{33923BCC-3F03-41E5-8CF8-BB61F4A465BB}">
      <dgm:prSet/>
      <dgm:spPr/>
      <dgm:t>
        <a:bodyPr/>
        <a:lstStyle/>
        <a:p>
          <a:r>
            <a:rPr lang="en-IE" dirty="0" smtClean="0"/>
            <a:t>Low cost production</a:t>
          </a:r>
          <a:endParaRPr lang="en-IE" dirty="0"/>
        </a:p>
      </dgm:t>
    </dgm:pt>
    <dgm:pt modelId="{A6DB3F52-BDFA-4FFC-AF5E-DFC1F59BB53B}" type="parTrans" cxnId="{B083220B-222E-4051-B560-9CEA6ED31892}">
      <dgm:prSet/>
      <dgm:spPr/>
      <dgm:t>
        <a:bodyPr/>
        <a:lstStyle/>
        <a:p>
          <a:endParaRPr lang="en-IE"/>
        </a:p>
      </dgm:t>
    </dgm:pt>
    <dgm:pt modelId="{4DE26681-37D8-4A52-B5C7-82FF1173C552}" type="sibTrans" cxnId="{B083220B-222E-4051-B560-9CEA6ED31892}">
      <dgm:prSet/>
      <dgm:spPr/>
      <dgm:t>
        <a:bodyPr/>
        <a:lstStyle/>
        <a:p>
          <a:endParaRPr lang="en-IE"/>
        </a:p>
      </dgm:t>
    </dgm:pt>
    <dgm:pt modelId="{023066E0-923D-40A9-8099-DB44AF3CDBE1}">
      <dgm:prSet/>
      <dgm:spPr/>
      <dgm:t>
        <a:bodyPr/>
        <a:lstStyle/>
        <a:p>
          <a:r>
            <a:rPr lang="en-IE" dirty="0" smtClean="0"/>
            <a:t>Low cost maintenance</a:t>
          </a:r>
          <a:endParaRPr lang="en-IE" dirty="0"/>
        </a:p>
      </dgm:t>
    </dgm:pt>
    <dgm:pt modelId="{464DAD9D-418E-4638-BE65-A7CDD11ABB86}" type="parTrans" cxnId="{33D37CF1-67C0-436D-B555-9A058FE4FCA4}">
      <dgm:prSet/>
      <dgm:spPr/>
      <dgm:t>
        <a:bodyPr/>
        <a:lstStyle/>
        <a:p>
          <a:endParaRPr lang="en-IE"/>
        </a:p>
      </dgm:t>
    </dgm:pt>
    <dgm:pt modelId="{D26B3ADF-7CAC-4BB1-8827-DE6DB10BE38C}" type="sibTrans" cxnId="{33D37CF1-67C0-436D-B555-9A058FE4FCA4}">
      <dgm:prSet/>
      <dgm:spPr/>
      <dgm:t>
        <a:bodyPr/>
        <a:lstStyle/>
        <a:p>
          <a:endParaRPr lang="en-IE"/>
        </a:p>
      </dgm:t>
    </dgm:pt>
    <dgm:pt modelId="{CF1BF8B9-E7A2-4CA4-BA2C-71ABAEF7617F}">
      <dgm:prSet/>
      <dgm:spPr/>
      <dgm:t>
        <a:bodyPr/>
        <a:lstStyle/>
        <a:p>
          <a:r>
            <a:rPr lang="en-IE" dirty="0" smtClean="0"/>
            <a:t>Mass customization</a:t>
          </a:r>
          <a:endParaRPr lang="en-IE" dirty="0"/>
        </a:p>
      </dgm:t>
    </dgm:pt>
    <dgm:pt modelId="{C98C502B-C5FC-433C-989F-14297CD10D5D}" type="parTrans" cxnId="{795EBD8E-0CB2-410E-9F54-970DA713B694}">
      <dgm:prSet/>
      <dgm:spPr/>
      <dgm:t>
        <a:bodyPr/>
        <a:lstStyle/>
        <a:p>
          <a:endParaRPr lang="en-IE"/>
        </a:p>
      </dgm:t>
    </dgm:pt>
    <dgm:pt modelId="{265EB092-70B1-4F9C-9441-3168209FFD36}" type="sibTrans" cxnId="{795EBD8E-0CB2-410E-9F54-970DA713B694}">
      <dgm:prSet/>
      <dgm:spPr/>
      <dgm:t>
        <a:bodyPr/>
        <a:lstStyle/>
        <a:p>
          <a:endParaRPr lang="en-IE"/>
        </a:p>
      </dgm:t>
    </dgm:pt>
    <dgm:pt modelId="{21D354B5-7D96-449D-827D-5387517CCE74}">
      <dgm:prSet/>
      <dgm:spPr/>
      <dgm:t>
        <a:bodyPr/>
        <a:lstStyle/>
        <a:p>
          <a:r>
            <a:rPr lang="de-DE" dirty="0" smtClean="0"/>
            <a:t>Reduced maintenance effort</a:t>
          </a:r>
          <a:endParaRPr lang="en-IE" dirty="0"/>
        </a:p>
      </dgm:t>
    </dgm:pt>
    <dgm:pt modelId="{6421006F-0AA8-4D8C-B3FD-3B6D995201AF}" type="parTrans" cxnId="{3C10EE69-612E-4DF3-883C-A67D4BA80531}">
      <dgm:prSet/>
      <dgm:spPr/>
      <dgm:t>
        <a:bodyPr/>
        <a:lstStyle/>
        <a:p>
          <a:endParaRPr lang="en-IE"/>
        </a:p>
      </dgm:t>
    </dgm:pt>
    <dgm:pt modelId="{057EF211-11DA-498E-ACBA-337DB81D5C1D}" type="sibTrans" cxnId="{3C10EE69-612E-4DF3-883C-A67D4BA80531}">
      <dgm:prSet/>
      <dgm:spPr/>
      <dgm:t>
        <a:bodyPr/>
        <a:lstStyle/>
        <a:p>
          <a:endParaRPr lang="en-IE"/>
        </a:p>
      </dgm:t>
    </dgm:pt>
    <dgm:pt modelId="{E41B1E17-4921-4031-A6F6-AB96A7CAFD80}">
      <dgm:prSet phldrT="[Text]"/>
      <dgm:spPr/>
      <dgm:t>
        <a:bodyPr/>
        <a:lstStyle/>
        <a:p>
          <a:r>
            <a:rPr lang="en-IE" dirty="0" smtClean="0"/>
            <a:t>Improved Efficiency and Productivity</a:t>
          </a:r>
          <a:endParaRPr lang="en-IE" dirty="0"/>
        </a:p>
      </dgm:t>
    </dgm:pt>
    <dgm:pt modelId="{9CA47CF1-9C21-43F0-A18D-C3BCB865C710}" type="parTrans" cxnId="{D1ECE60F-79BC-4850-8E7B-AE1219C07617}">
      <dgm:prSet/>
      <dgm:spPr/>
      <dgm:t>
        <a:bodyPr/>
        <a:lstStyle/>
        <a:p>
          <a:endParaRPr lang="en-IE"/>
        </a:p>
      </dgm:t>
    </dgm:pt>
    <dgm:pt modelId="{128CF718-DB89-4873-AFE2-59F054788668}" type="sibTrans" cxnId="{D1ECE60F-79BC-4850-8E7B-AE1219C07617}">
      <dgm:prSet/>
      <dgm:spPr/>
      <dgm:t>
        <a:bodyPr/>
        <a:lstStyle/>
        <a:p>
          <a:endParaRPr lang="en-IE"/>
        </a:p>
      </dgm:t>
    </dgm:pt>
    <dgm:pt modelId="{2426DEBE-74BE-488A-AFCD-53AC92906586}">
      <dgm:prSet phldrT="[Text]"/>
      <dgm:spPr/>
      <dgm:t>
        <a:bodyPr/>
        <a:lstStyle/>
        <a:p>
          <a:r>
            <a:rPr lang="en-IE" smtClean="0"/>
            <a:t>Increased </a:t>
          </a:r>
          <a:r>
            <a:rPr lang="en-IE" dirty="0" smtClean="0"/>
            <a:t>quality</a:t>
          </a:r>
          <a:endParaRPr lang="en-IE" dirty="0"/>
        </a:p>
      </dgm:t>
    </dgm:pt>
    <dgm:pt modelId="{8049F8F6-5F64-4752-A32A-C27A26BEB5D9}" type="parTrans" cxnId="{671A5181-28C1-4607-90E7-4AE35BDA4759}">
      <dgm:prSet/>
      <dgm:spPr/>
    </dgm:pt>
    <dgm:pt modelId="{97876291-869C-4BD0-A4F7-3CE1876750A1}" type="sibTrans" cxnId="{671A5181-28C1-4607-90E7-4AE35BDA4759}">
      <dgm:prSet/>
      <dgm:spPr/>
    </dgm:pt>
    <dgm:pt modelId="{887353B9-1D83-4AEE-80BB-1067E3A0AA37}">
      <dgm:prSet phldrT="[Text]"/>
      <dgm:spPr/>
      <dgm:t>
        <a:bodyPr/>
        <a:lstStyle/>
        <a:p>
          <a:r>
            <a:rPr lang="en-IE" smtClean="0"/>
            <a:t>Improved predictability / estimation</a:t>
          </a:r>
          <a:endParaRPr lang="en-IE" dirty="0"/>
        </a:p>
      </dgm:t>
    </dgm:pt>
    <dgm:pt modelId="{D879D58A-F2AC-4916-9A71-C2B69A581BD3}" type="parTrans" cxnId="{ED8252CA-E6BE-400E-AB64-0EB2D63105D7}">
      <dgm:prSet/>
      <dgm:spPr/>
    </dgm:pt>
    <dgm:pt modelId="{9C53880A-15CA-4EAC-8902-871908DF6C42}" type="sibTrans" cxnId="{ED8252CA-E6BE-400E-AB64-0EB2D63105D7}">
      <dgm:prSet/>
      <dgm:spPr/>
    </dgm:pt>
    <dgm:pt modelId="{E7CDC29C-8ED3-4CC8-856F-4082C75BA84A}" type="pres">
      <dgm:prSet presAssocID="{4B7B9602-137D-4AB7-952E-1CE0E5EE0BE9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IE"/>
        </a:p>
      </dgm:t>
    </dgm:pt>
    <dgm:pt modelId="{E652C586-7A05-4B5F-B221-604E0AA1E0EE}" type="pres">
      <dgm:prSet presAssocID="{F3F8E531-C174-494F-ABE1-0F3B151A7C41}" presName="node" presStyleLbl="node1" presStyleIdx="0" presStyleCnt="12">
        <dgm:presLayoutVars>
          <dgm:bulletEnabled val="1"/>
        </dgm:presLayoutVars>
      </dgm:prSet>
      <dgm:spPr/>
      <dgm:t>
        <a:bodyPr/>
        <a:lstStyle/>
        <a:p>
          <a:endParaRPr lang="en-IE"/>
        </a:p>
      </dgm:t>
    </dgm:pt>
    <dgm:pt modelId="{525811A8-47C1-4F14-B1C2-9B989755BBCF}" type="pres">
      <dgm:prSet presAssocID="{8DF24ECE-B97F-49B3-991C-8EA5791EF6B5}" presName="sibTrans" presStyleCnt="0"/>
      <dgm:spPr/>
      <dgm:t>
        <a:bodyPr/>
        <a:lstStyle/>
        <a:p>
          <a:endParaRPr lang="en-IE"/>
        </a:p>
      </dgm:t>
    </dgm:pt>
    <dgm:pt modelId="{F7F43B3E-942D-4663-8C98-0A56837A1410}" type="pres">
      <dgm:prSet presAssocID="{2426DEBE-74BE-488A-AFCD-53AC92906586}" presName="node" presStyleLbl="node1" presStyleIdx="1" presStyleCnt="1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8444D5F-5962-49E6-AEDA-C4A93688C462}" type="pres">
      <dgm:prSet presAssocID="{97876291-869C-4BD0-A4F7-3CE1876750A1}" presName="sibTrans" presStyleCnt="0"/>
      <dgm:spPr/>
    </dgm:pt>
    <dgm:pt modelId="{51C628E9-503E-49B7-AA3F-58981981CF41}" type="pres">
      <dgm:prSet presAssocID="{DA7515AA-E7AA-4166-B897-F33420250096}" presName="node" presStyleLbl="node1" presStyleIdx="2" presStyleCnt="12">
        <dgm:presLayoutVars>
          <dgm:bulletEnabled val="1"/>
        </dgm:presLayoutVars>
      </dgm:prSet>
      <dgm:spPr/>
      <dgm:t>
        <a:bodyPr/>
        <a:lstStyle/>
        <a:p>
          <a:endParaRPr lang="en-IE"/>
        </a:p>
      </dgm:t>
    </dgm:pt>
    <dgm:pt modelId="{A94D25BB-B2FF-49F6-9158-5C38517B3DA1}" type="pres">
      <dgm:prSet presAssocID="{5382AB9F-4C7A-48A5-8EBE-DBAEF36F689B}" presName="sibTrans" presStyleCnt="0"/>
      <dgm:spPr/>
      <dgm:t>
        <a:bodyPr/>
        <a:lstStyle/>
        <a:p>
          <a:endParaRPr lang="en-IE"/>
        </a:p>
      </dgm:t>
    </dgm:pt>
    <dgm:pt modelId="{961EBE16-110C-4D27-A254-E231B1E91548}" type="pres">
      <dgm:prSet presAssocID="{09B557C9-A29C-492C-B85B-A8CDEAE488D0}" presName="node" presStyleLbl="node1" presStyleIdx="3" presStyleCnt="12">
        <dgm:presLayoutVars>
          <dgm:bulletEnabled val="1"/>
        </dgm:presLayoutVars>
      </dgm:prSet>
      <dgm:spPr/>
      <dgm:t>
        <a:bodyPr/>
        <a:lstStyle/>
        <a:p>
          <a:endParaRPr lang="en-IE"/>
        </a:p>
      </dgm:t>
    </dgm:pt>
    <dgm:pt modelId="{CDD43D3E-D135-4DB0-BD7F-F2E21BB0D5EF}" type="pres">
      <dgm:prSet presAssocID="{AD51C467-9569-46FD-901E-AC5BE9A9F06A}" presName="sibTrans" presStyleCnt="0"/>
      <dgm:spPr/>
      <dgm:t>
        <a:bodyPr/>
        <a:lstStyle/>
        <a:p>
          <a:endParaRPr lang="en-IE"/>
        </a:p>
      </dgm:t>
    </dgm:pt>
    <dgm:pt modelId="{36B92C67-A831-4B7A-8773-FC76D23FC59E}" type="pres">
      <dgm:prSet presAssocID="{7EFECBC9-E3C7-492F-A527-03A96500FE44}" presName="node" presStyleLbl="node1" presStyleIdx="4" presStyleCnt="12">
        <dgm:presLayoutVars>
          <dgm:bulletEnabled val="1"/>
        </dgm:presLayoutVars>
      </dgm:prSet>
      <dgm:spPr/>
      <dgm:t>
        <a:bodyPr/>
        <a:lstStyle/>
        <a:p>
          <a:endParaRPr lang="en-IE"/>
        </a:p>
      </dgm:t>
    </dgm:pt>
    <dgm:pt modelId="{318ABC3F-7678-463B-8434-03A62D380C13}" type="pres">
      <dgm:prSet presAssocID="{A3ABD3C4-3762-417B-9C4F-2DB7E6A98598}" presName="sibTrans" presStyleCnt="0"/>
      <dgm:spPr/>
      <dgm:t>
        <a:bodyPr/>
        <a:lstStyle/>
        <a:p>
          <a:endParaRPr lang="en-IE"/>
        </a:p>
      </dgm:t>
    </dgm:pt>
    <dgm:pt modelId="{4C47FF94-7ABB-46BD-A274-C80494DC8319}" type="pres">
      <dgm:prSet presAssocID="{C861C2E6-2A7A-43A9-8775-ACC1139A155B}" presName="node" presStyleLbl="node1" presStyleIdx="5" presStyleCnt="12">
        <dgm:presLayoutVars>
          <dgm:bulletEnabled val="1"/>
        </dgm:presLayoutVars>
      </dgm:prSet>
      <dgm:spPr/>
      <dgm:t>
        <a:bodyPr/>
        <a:lstStyle/>
        <a:p>
          <a:endParaRPr lang="en-IE"/>
        </a:p>
      </dgm:t>
    </dgm:pt>
    <dgm:pt modelId="{A3E47B80-C75C-4595-84F3-A17701053881}" type="pres">
      <dgm:prSet presAssocID="{FCA32B4D-61E9-4494-ACF8-8F768F645D92}" presName="sibTrans" presStyleCnt="0"/>
      <dgm:spPr/>
      <dgm:t>
        <a:bodyPr/>
        <a:lstStyle/>
        <a:p>
          <a:endParaRPr lang="en-IE"/>
        </a:p>
      </dgm:t>
    </dgm:pt>
    <dgm:pt modelId="{A4479259-7924-4A07-9927-C44E75FC0FD0}" type="pres">
      <dgm:prSet presAssocID="{33923BCC-3F03-41E5-8CF8-BB61F4A465BB}" presName="node" presStyleLbl="node1" presStyleIdx="6" presStyleCnt="12">
        <dgm:presLayoutVars>
          <dgm:bulletEnabled val="1"/>
        </dgm:presLayoutVars>
      </dgm:prSet>
      <dgm:spPr/>
      <dgm:t>
        <a:bodyPr/>
        <a:lstStyle/>
        <a:p>
          <a:endParaRPr lang="en-IE"/>
        </a:p>
      </dgm:t>
    </dgm:pt>
    <dgm:pt modelId="{81EF00CA-EFFC-4F50-8BA1-4CFE618566E2}" type="pres">
      <dgm:prSet presAssocID="{4DE26681-37D8-4A52-B5C7-82FF1173C552}" presName="sibTrans" presStyleCnt="0"/>
      <dgm:spPr/>
      <dgm:t>
        <a:bodyPr/>
        <a:lstStyle/>
        <a:p>
          <a:endParaRPr lang="en-IE"/>
        </a:p>
      </dgm:t>
    </dgm:pt>
    <dgm:pt modelId="{3285CA25-7B9B-40E6-99C8-13A5B87ACC91}" type="pres">
      <dgm:prSet presAssocID="{023066E0-923D-40A9-8099-DB44AF3CDBE1}" presName="node" presStyleLbl="node1" presStyleIdx="7" presStyleCnt="12">
        <dgm:presLayoutVars>
          <dgm:bulletEnabled val="1"/>
        </dgm:presLayoutVars>
      </dgm:prSet>
      <dgm:spPr/>
      <dgm:t>
        <a:bodyPr/>
        <a:lstStyle/>
        <a:p>
          <a:endParaRPr lang="en-IE"/>
        </a:p>
      </dgm:t>
    </dgm:pt>
    <dgm:pt modelId="{FCFD49CD-550C-4731-989F-08DEAB0D0BEF}" type="pres">
      <dgm:prSet presAssocID="{D26B3ADF-7CAC-4BB1-8827-DE6DB10BE38C}" presName="sibTrans" presStyleCnt="0"/>
      <dgm:spPr/>
      <dgm:t>
        <a:bodyPr/>
        <a:lstStyle/>
        <a:p>
          <a:endParaRPr lang="en-IE"/>
        </a:p>
      </dgm:t>
    </dgm:pt>
    <dgm:pt modelId="{CB929ADB-7591-442E-927E-DD08DFAB2125}" type="pres">
      <dgm:prSet presAssocID="{CF1BF8B9-E7A2-4CA4-BA2C-71ABAEF7617F}" presName="node" presStyleLbl="node1" presStyleIdx="8" presStyleCnt="12">
        <dgm:presLayoutVars>
          <dgm:bulletEnabled val="1"/>
        </dgm:presLayoutVars>
      </dgm:prSet>
      <dgm:spPr/>
      <dgm:t>
        <a:bodyPr/>
        <a:lstStyle/>
        <a:p>
          <a:endParaRPr lang="en-IE"/>
        </a:p>
      </dgm:t>
    </dgm:pt>
    <dgm:pt modelId="{E31FDFE6-822B-4B49-AFC2-80B609F4ED3B}" type="pres">
      <dgm:prSet presAssocID="{265EB092-70B1-4F9C-9441-3168209FFD36}" presName="sibTrans" presStyleCnt="0"/>
      <dgm:spPr/>
      <dgm:t>
        <a:bodyPr/>
        <a:lstStyle/>
        <a:p>
          <a:endParaRPr lang="en-IE"/>
        </a:p>
      </dgm:t>
    </dgm:pt>
    <dgm:pt modelId="{E111B774-D4B5-4381-AE77-026177D927A8}" type="pres">
      <dgm:prSet presAssocID="{21D354B5-7D96-449D-827D-5387517CCE74}" presName="node" presStyleLbl="node1" presStyleIdx="9" presStyleCnt="12">
        <dgm:presLayoutVars>
          <dgm:bulletEnabled val="1"/>
        </dgm:presLayoutVars>
      </dgm:prSet>
      <dgm:spPr/>
      <dgm:t>
        <a:bodyPr/>
        <a:lstStyle/>
        <a:p>
          <a:endParaRPr lang="en-IE"/>
        </a:p>
      </dgm:t>
    </dgm:pt>
    <dgm:pt modelId="{B749CB37-60A1-4F0E-9A3D-7376A25ADFB0}" type="pres">
      <dgm:prSet presAssocID="{057EF211-11DA-498E-ACBA-337DB81D5C1D}" presName="sibTrans" presStyleCnt="0"/>
      <dgm:spPr/>
      <dgm:t>
        <a:bodyPr/>
        <a:lstStyle/>
        <a:p>
          <a:endParaRPr lang="en-IE"/>
        </a:p>
      </dgm:t>
    </dgm:pt>
    <dgm:pt modelId="{3449C178-45FC-4D34-BD9D-0928B8DACD05}" type="pres">
      <dgm:prSet presAssocID="{E41B1E17-4921-4031-A6F6-AB96A7CAFD80}" presName="node" presStyleLbl="node1" presStyleIdx="10" presStyleCnt="12">
        <dgm:presLayoutVars>
          <dgm:bulletEnabled val="1"/>
        </dgm:presLayoutVars>
      </dgm:prSet>
      <dgm:spPr/>
      <dgm:t>
        <a:bodyPr/>
        <a:lstStyle/>
        <a:p>
          <a:endParaRPr lang="en-IE"/>
        </a:p>
      </dgm:t>
    </dgm:pt>
    <dgm:pt modelId="{84204AA9-2950-41D3-8F5F-0F18990434DF}" type="pres">
      <dgm:prSet presAssocID="{128CF718-DB89-4873-AFE2-59F054788668}" presName="sibTrans" presStyleCnt="0"/>
      <dgm:spPr/>
    </dgm:pt>
    <dgm:pt modelId="{DAD23E41-41B6-4DFB-8AF6-1CCC2DD134F3}" type="pres">
      <dgm:prSet presAssocID="{887353B9-1D83-4AEE-80BB-1067E3A0AA37}" presName="node" presStyleLbl="node1" presStyleIdx="11" presStyleCnt="1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364A1FC-5F79-4F95-878A-CCCC39FF61BB}" type="presOf" srcId="{E41B1E17-4921-4031-A6F6-AB96A7CAFD80}" destId="{3449C178-45FC-4D34-BD9D-0928B8DACD05}" srcOrd="0" destOrd="0" presId="urn:microsoft.com/office/officeart/2005/8/layout/default#1"/>
    <dgm:cxn modelId="{41CB1BD4-66E1-4A6C-8A0F-E8F4AA4BEDCD}" srcId="{4B7B9602-137D-4AB7-952E-1CE0E5EE0BE9}" destId="{7EFECBC9-E3C7-492F-A527-03A96500FE44}" srcOrd="4" destOrd="0" parTransId="{E0AA7C53-3074-45A0-96CF-069AE65B187D}" sibTransId="{A3ABD3C4-3762-417B-9C4F-2DB7E6A98598}"/>
    <dgm:cxn modelId="{B083220B-222E-4051-B560-9CEA6ED31892}" srcId="{4B7B9602-137D-4AB7-952E-1CE0E5EE0BE9}" destId="{33923BCC-3F03-41E5-8CF8-BB61F4A465BB}" srcOrd="6" destOrd="0" parTransId="{A6DB3F52-BDFA-4FFC-AF5E-DFC1F59BB53B}" sibTransId="{4DE26681-37D8-4A52-B5C7-82FF1173C552}"/>
    <dgm:cxn modelId="{33D37CF1-67C0-436D-B555-9A058FE4FCA4}" srcId="{4B7B9602-137D-4AB7-952E-1CE0E5EE0BE9}" destId="{023066E0-923D-40A9-8099-DB44AF3CDBE1}" srcOrd="7" destOrd="0" parTransId="{464DAD9D-418E-4638-BE65-A7CDD11ABB86}" sibTransId="{D26B3ADF-7CAC-4BB1-8827-DE6DB10BE38C}"/>
    <dgm:cxn modelId="{671A5181-28C1-4607-90E7-4AE35BDA4759}" srcId="{4B7B9602-137D-4AB7-952E-1CE0E5EE0BE9}" destId="{2426DEBE-74BE-488A-AFCD-53AC92906586}" srcOrd="1" destOrd="0" parTransId="{8049F8F6-5F64-4752-A32A-C27A26BEB5D9}" sibTransId="{97876291-869C-4BD0-A4F7-3CE1876750A1}"/>
    <dgm:cxn modelId="{67EE42D7-B497-42DA-89E8-C35750E51D3C}" type="presOf" srcId="{33923BCC-3F03-41E5-8CF8-BB61F4A465BB}" destId="{A4479259-7924-4A07-9927-C44E75FC0FD0}" srcOrd="0" destOrd="0" presId="urn:microsoft.com/office/officeart/2005/8/layout/default#1"/>
    <dgm:cxn modelId="{D1ECE60F-79BC-4850-8E7B-AE1219C07617}" srcId="{4B7B9602-137D-4AB7-952E-1CE0E5EE0BE9}" destId="{E41B1E17-4921-4031-A6F6-AB96A7CAFD80}" srcOrd="10" destOrd="0" parTransId="{9CA47CF1-9C21-43F0-A18D-C3BCB865C710}" sibTransId="{128CF718-DB89-4873-AFE2-59F054788668}"/>
    <dgm:cxn modelId="{795EBD8E-0CB2-410E-9F54-970DA713B694}" srcId="{4B7B9602-137D-4AB7-952E-1CE0E5EE0BE9}" destId="{CF1BF8B9-E7A2-4CA4-BA2C-71ABAEF7617F}" srcOrd="8" destOrd="0" parTransId="{C98C502B-C5FC-433C-989F-14297CD10D5D}" sibTransId="{265EB092-70B1-4F9C-9441-3168209FFD36}"/>
    <dgm:cxn modelId="{3C10EE69-612E-4DF3-883C-A67D4BA80531}" srcId="{4B7B9602-137D-4AB7-952E-1CE0E5EE0BE9}" destId="{21D354B5-7D96-449D-827D-5387517CCE74}" srcOrd="9" destOrd="0" parTransId="{6421006F-0AA8-4D8C-B3FD-3B6D995201AF}" sibTransId="{057EF211-11DA-498E-ACBA-337DB81D5C1D}"/>
    <dgm:cxn modelId="{575CAB3C-FF7B-4095-B921-8795D2081E0A}" type="presOf" srcId="{21D354B5-7D96-449D-827D-5387517CCE74}" destId="{E111B774-D4B5-4381-AE77-026177D927A8}" srcOrd="0" destOrd="0" presId="urn:microsoft.com/office/officeart/2005/8/layout/default#1"/>
    <dgm:cxn modelId="{E6FCFC5F-BB26-468A-A185-E5B7F5F57A94}" type="presOf" srcId="{C861C2E6-2A7A-43A9-8775-ACC1139A155B}" destId="{4C47FF94-7ABB-46BD-A274-C80494DC8319}" srcOrd="0" destOrd="0" presId="urn:microsoft.com/office/officeart/2005/8/layout/default#1"/>
    <dgm:cxn modelId="{A672C6E1-0D89-4EFF-BFAB-D6E5762AA041}" type="presOf" srcId="{DA7515AA-E7AA-4166-B897-F33420250096}" destId="{51C628E9-503E-49B7-AA3F-58981981CF41}" srcOrd="0" destOrd="0" presId="urn:microsoft.com/office/officeart/2005/8/layout/default#1"/>
    <dgm:cxn modelId="{412B0412-E81E-45A5-A810-5D5D45EB2E7D}" type="presOf" srcId="{F3F8E531-C174-494F-ABE1-0F3B151A7C41}" destId="{E652C586-7A05-4B5F-B221-604E0AA1E0EE}" srcOrd="0" destOrd="0" presId="urn:microsoft.com/office/officeart/2005/8/layout/default#1"/>
    <dgm:cxn modelId="{C0564AA4-D130-4F9B-A68B-5EA43DED0A03}" srcId="{4B7B9602-137D-4AB7-952E-1CE0E5EE0BE9}" destId="{09B557C9-A29C-492C-B85B-A8CDEAE488D0}" srcOrd="3" destOrd="0" parTransId="{81661A3A-1B43-4913-A635-03C5ECEC69AD}" sibTransId="{AD51C467-9569-46FD-901E-AC5BE9A9F06A}"/>
    <dgm:cxn modelId="{ED8252CA-E6BE-400E-AB64-0EB2D63105D7}" srcId="{4B7B9602-137D-4AB7-952E-1CE0E5EE0BE9}" destId="{887353B9-1D83-4AEE-80BB-1067E3A0AA37}" srcOrd="11" destOrd="0" parTransId="{D879D58A-F2AC-4916-9A71-C2B69A581BD3}" sibTransId="{9C53880A-15CA-4EAC-8902-871908DF6C42}"/>
    <dgm:cxn modelId="{8127C984-9DA0-4D5A-8E46-7613CF99DD0B}" srcId="{4B7B9602-137D-4AB7-952E-1CE0E5EE0BE9}" destId="{C861C2E6-2A7A-43A9-8775-ACC1139A155B}" srcOrd="5" destOrd="0" parTransId="{F021F097-4256-44B0-982A-7AA83E8C2626}" sibTransId="{FCA32B4D-61E9-4494-ACF8-8F768F645D92}"/>
    <dgm:cxn modelId="{A5F90295-E06D-4227-84BD-E34CE44ECA6B}" type="presOf" srcId="{023066E0-923D-40A9-8099-DB44AF3CDBE1}" destId="{3285CA25-7B9B-40E6-99C8-13A5B87ACC91}" srcOrd="0" destOrd="0" presId="urn:microsoft.com/office/officeart/2005/8/layout/default#1"/>
    <dgm:cxn modelId="{12F38B21-8FF4-4BCB-BD28-A6EA690478D3}" type="presOf" srcId="{887353B9-1D83-4AEE-80BB-1067E3A0AA37}" destId="{DAD23E41-41B6-4DFB-8AF6-1CCC2DD134F3}" srcOrd="0" destOrd="0" presId="urn:microsoft.com/office/officeart/2005/8/layout/default#1"/>
    <dgm:cxn modelId="{56F5A7CD-B1B0-42CC-AC80-3244B2FA2EF8}" type="presOf" srcId="{09B557C9-A29C-492C-B85B-A8CDEAE488D0}" destId="{961EBE16-110C-4D27-A254-E231B1E91548}" srcOrd="0" destOrd="0" presId="urn:microsoft.com/office/officeart/2005/8/layout/default#1"/>
    <dgm:cxn modelId="{352869DD-7326-461B-8EAB-90122838E298}" srcId="{4B7B9602-137D-4AB7-952E-1CE0E5EE0BE9}" destId="{F3F8E531-C174-494F-ABE1-0F3B151A7C41}" srcOrd="0" destOrd="0" parTransId="{068E8641-3CBF-486F-98BD-0C5947D09E8C}" sibTransId="{8DF24ECE-B97F-49B3-991C-8EA5791EF6B5}"/>
    <dgm:cxn modelId="{DA944763-A56E-4A9C-B13B-E2F5C27A4395}" type="presOf" srcId="{CF1BF8B9-E7A2-4CA4-BA2C-71ABAEF7617F}" destId="{CB929ADB-7591-442E-927E-DD08DFAB2125}" srcOrd="0" destOrd="0" presId="urn:microsoft.com/office/officeart/2005/8/layout/default#1"/>
    <dgm:cxn modelId="{5DCFA050-EA86-47F5-8180-4FCECB6464AE}" type="presOf" srcId="{4B7B9602-137D-4AB7-952E-1CE0E5EE0BE9}" destId="{E7CDC29C-8ED3-4CC8-856F-4082C75BA84A}" srcOrd="0" destOrd="0" presId="urn:microsoft.com/office/officeart/2005/8/layout/default#1"/>
    <dgm:cxn modelId="{DE084134-2D98-4BCF-9A49-3CAD9CE9B32B}" srcId="{4B7B9602-137D-4AB7-952E-1CE0E5EE0BE9}" destId="{DA7515AA-E7AA-4166-B897-F33420250096}" srcOrd="2" destOrd="0" parTransId="{2929C6F9-F27C-4B71-A910-84E800FF7CB3}" sibTransId="{5382AB9F-4C7A-48A5-8EBE-DBAEF36F689B}"/>
    <dgm:cxn modelId="{388C0126-29C8-4895-A386-0606C4E12493}" type="presOf" srcId="{7EFECBC9-E3C7-492F-A527-03A96500FE44}" destId="{36B92C67-A831-4B7A-8773-FC76D23FC59E}" srcOrd="0" destOrd="0" presId="urn:microsoft.com/office/officeart/2005/8/layout/default#1"/>
    <dgm:cxn modelId="{C2C4A78D-F2AB-4396-AB9C-41743D1A3F95}" type="presOf" srcId="{2426DEBE-74BE-488A-AFCD-53AC92906586}" destId="{F7F43B3E-942D-4663-8C98-0A56837A1410}" srcOrd="0" destOrd="0" presId="urn:microsoft.com/office/officeart/2005/8/layout/default#1"/>
    <dgm:cxn modelId="{36873031-63AB-4ED0-829C-14C3AB9DE824}" type="presParOf" srcId="{E7CDC29C-8ED3-4CC8-856F-4082C75BA84A}" destId="{E652C586-7A05-4B5F-B221-604E0AA1E0EE}" srcOrd="0" destOrd="0" presId="urn:microsoft.com/office/officeart/2005/8/layout/default#1"/>
    <dgm:cxn modelId="{D507ABD0-F1CE-46F7-B4AA-1A2FF1599417}" type="presParOf" srcId="{E7CDC29C-8ED3-4CC8-856F-4082C75BA84A}" destId="{525811A8-47C1-4F14-B1C2-9B989755BBCF}" srcOrd="1" destOrd="0" presId="urn:microsoft.com/office/officeart/2005/8/layout/default#1"/>
    <dgm:cxn modelId="{92A694CF-87E2-481C-AC37-E472CF41192D}" type="presParOf" srcId="{E7CDC29C-8ED3-4CC8-856F-4082C75BA84A}" destId="{F7F43B3E-942D-4663-8C98-0A56837A1410}" srcOrd="2" destOrd="0" presId="urn:microsoft.com/office/officeart/2005/8/layout/default#1"/>
    <dgm:cxn modelId="{2D1E016F-56B6-41D3-A928-8AC4B9341E38}" type="presParOf" srcId="{E7CDC29C-8ED3-4CC8-856F-4082C75BA84A}" destId="{D8444D5F-5962-49E6-AEDA-C4A93688C462}" srcOrd="3" destOrd="0" presId="urn:microsoft.com/office/officeart/2005/8/layout/default#1"/>
    <dgm:cxn modelId="{65AEA4F7-8868-48A2-B7C6-E40AD15E325F}" type="presParOf" srcId="{E7CDC29C-8ED3-4CC8-856F-4082C75BA84A}" destId="{51C628E9-503E-49B7-AA3F-58981981CF41}" srcOrd="4" destOrd="0" presId="urn:microsoft.com/office/officeart/2005/8/layout/default#1"/>
    <dgm:cxn modelId="{DBE64A6B-CD77-4BDE-AE04-D507D7BC82A4}" type="presParOf" srcId="{E7CDC29C-8ED3-4CC8-856F-4082C75BA84A}" destId="{A94D25BB-B2FF-49F6-9158-5C38517B3DA1}" srcOrd="5" destOrd="0" presId="urn:microsoft.com/office/officeart/2005/8/layout/default#1"/>
    <dgm:cxn modelId="{FF31B6E9-A40E-49CB-A248-9B25834E6415}" type="presParOf" srcId="{E7CDC29C-8ED3-4CC8-856F-4082C75BA84A}" destId="{961EBE16-110C-4D27-A254-E231B1E91548}" srcOrd="6" destOrd="0" presId="urn:microsoft.com/office/officeart/2005/8/layout/default#1"/>
    <dgm:cxn modelId="{3688DAAD-5835-4F6A-8047-84985757BF4C}" type="presParOf" srcId="{E7CDC29C-8ED3-4CC8-856F-4082C75BA84A}" destId="{CDD43D3E-D135-4DB0-BD7F-F2E21BB0D5EF}" srcOrd="7" destOrd="0" presId="urn:microsoft.com/office/officeart/2005/8/layout/default#1"/>
    <dgm:cxn modelId="{A9C970B5-5A37-4DA6-9BF3-1DEF3930C43F}" type="presParOf" srcId="{E7CDC29C-8ED3-4CC8-856F-4082C75BA84A}" destId="{36B92C67-A831-4B7A-8773-FC76D23FC59E}" srcOrd="8" destOrd="0" presId="urn:microsoft.com/office/officeart/2005/8/layout/default#1"/>
    <dgm:cxn modelId="{8C99213B-6488-4001-8B35-086975890C3F}" type="presParOf" srcId="{E7CDC29C-8ED3-4CC8-856F-4082C75BA84A}" destId="{318ABC3F-7678-463B-8434-03A62D380C13}" srcOrd="9" destOrd="0" presId="urn:microsoft.com/office/officeart/2005/8/layout/default#1"/>
    <dgm:cxn modelId="{3F1104B7-C20B-44CD-B232-79BF6D8DACFE}" type="presParOf" srcId="{E7CDC29C-8ED3-4CC8-856F-4082C75BA84A}" destId="{4C47FF94-7ABB-46BD-A274-C80494DC8319}" srcOrd="10" destOrd="0" presId="urn:microsoft.com/office/officeart/2005/8/layout/default#1"/>
    <dgm:cxn modelId="{ECDC6B24-ED34-4D51-B05F-22A24DAF7890}" type="presParOf" srcId="{E7CDC29C-8ED3-4CC8-856F-4082C75BA84A}" destId="{A3E47B80-C75C-4595-84F3-A17701053881}" srcOrd="11" destOrd="0" presId="urn:microsoft.com/office/officeart/2005/8/layout/default#1"/>
    <dgm:cxn modelId="{D838218C-AEEA-40D3-8DB7-983581A1ABB4}" type="presParOf" srcId="{E7CDC29C-8ED3-4CC8-856F-4082C75BA84A}" destId="{A4479259-7924-4A07-9927-C44E75FC0FD0}" srcOrd="12" destOrd="0" presId="urn:microsoft.com/office/officeart/2005/8/layout/default#1"/>
    <dgm:cxn modelId="{F49E69A4-9BA3-4EFF-B2E8-24F68479D1A0}" type="presParOf" srcId="{E7CDC29C-8ED3-4CC8-856F-4082C75BA84A}" destId="{81EF00CA-EFFC-4F50-8BA1-4CFE618566E2}" srcOrd="13" destOrd="0" presId="urn:microsoft.com/office/officeart/2005/8/layout/default#1"/>
    <dgm:cxn modelId="{21D9B052-9597-4AF9-9D63-0C718DB4FB63}" type="presParOf" srcId="{E7CDC29C-8ED3-4CC8-856F-4082C75BA84A}" destId="{3285CA25-7B9B-40E6-99C8-13A5B87ACC91}" srcOrd="14" destOrd="0" presId="urn:microsoft.com/office/officeart/2005/8/layout/default#1"/>
    <dgm:cxn modelId="{6C8546B2-91E4-40FD-A43A-BDBC70E78C45}" type="presParOf" srcId="{E7CDC29C-8ED3-4CC8-856F-4082C75BA84A}" destId="{FCFD49CD-550C-4731-989F-08DEAB0D0BEF}" srcOrd="15" destOrd="0" presId="urn:microsoft.com/office/officeart/2005/8/layout/default#1"/>
    <dgm:cxn modelId="{7B909E6E-32D2-433E-8075-39EE348012C0}" type="presParOf" srcId="{E7CDC29C-8ED3-4CC8-856F-4082C75BA84A}" destId="{CB929ADB-7591-442E-927E-DD08DFAB2125}" srcOrd="16" destOrd="0" presId="urn:microsoft.com/office/officeart/2005/8/layout/default#1"/>
    <dgm:cxn modelId="{1DF5299C-DFCD-419E-9154-4A39DBF8680D}" type="presParOf" srcId="{E7CDC29C-8ED3-4CC8-856F-4082C75BA84A}" destId="{E31FDFE6-822B-4B49-AFC2-80B609F4ED3B}" srcOrd="17" destOrd="0" presId="urn:microsoft.com/office/officeart/2005/8/layout/default#1"/>
    <dgm:cxn modelId="{37CCE047-6A68-4413-B8A4-B889AFE96571}" type="presParOf" srcId="{E7CDC29C-8ED3-4CC8-856F-4082C75BA84A}" destId="{E111B774-D4B5-4381-AE77-026177D927A8}" srcOrd="18" destOrd="0" presId="urn:microsoft.com/office/officeart/2005/8/layout/default#1"/>
    <dgm:cxn modelId="{EBA60523-5FBA-449C-9427-10158DD00192}" type="presParOf" srcId="{E7CDC29C-8ED3-4CC8-856F-4082C75BA84A}" destId="{B749CB37-60A1-4F0E-9A3D-7376A25ADFB0}" srcOrd="19" destOrd="0" presId="urn:microsoft.com/office/officeart/2005/8/layout/default#1"/>
    <dgm:cxn modelId="{8F8E336A-53C7-4D5E-9A0E-7FE231E99036}" type="presParOf" srcId="{E7CDC29C-8ED3-4CC8-856F-4082C75BA84A}" destId="{3449C178-45FC-4D34-BD9D-0928B8DACD05}" srcOrd="20" destOrd="0" presId="urn:microsoft.com/office/officeart/2005/8/layout/default#1"/>
    <dgm:cxn modelId="{254935FC-157E-4C2F-95DF-71D1D329BA07}" type="presParOf" srcId="{E7CDC29C-8ED3-4CC8-856F-4082C75BA84A}" destId="{84204AA9-2950-41D3-8F5F-0F18990434DF}" srcOrd="21" destOrd="0" presId="urn:microsoft.com/office/officeart/2005/8/layout/default#1"/>
    <dgm:cxn modelId="{E8B46CB5-216C-4D3E-832F-7C9805914B1F}" type="presParOf" srcId="{E7CDC29C-8ED3-4CC8-856F-4082C75BA84A}" destId="{DAD23E41-41B6-4DFB-8AF6-1CCC2DD134F3}" srcOrd="22" destOrd="0" presId="urn:microsoft.com/office/officeart/2005/8/layout/default#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AF653D3-2B2F-47F8-8619-B8AD2E5A2F3A}" type="doc">
      <dgm:prSet loTypeId="urn:microsoft.com/office/officeart/2005/8/layout/default#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E"/>
        </a:p>
      </dgm:t>
    </dgm:pt>
    <dgm:pt modelId="{7BECB094-D75E-4D4D-A8DD-D380412CE0B9}" type="pres">
      <dgm:prSet presAssocID="{CAF653D3-2B2F-47F8-8619-B8AD2E5A2F3A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IE"/>
        </a:p>
      </dgm:t>
    </dgm:pt>
  </dgm:ptLst>
  <dgm:cxnLst>
    <dgm:cxn modelId="{356BDD36-CA53-4AB4-AB71-C336449D3984}" type="presOf" srcId="{CAF653D3-2B2F-47F8-8619-B8AD2E5A2F3A}" destId="{7BECB094-D75E-4D4D-A8DD-D380412CE0B9}" srcOrd="0" destOrd="0" presId="urn:microsoft.com/office/officeart/2005/8/layout/default#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52C586-7A05-4B5F-B221-604E0AA1E0EE}">
      <dsp:nvSpPr>
        <dsp:cNvPr id="0" name=""/>
        <dsp:cNvSpPr/>
      </dsp:nvSpPr>
      <dsp:spPr>
        <a:xfrm>
          <a:off x="2469" y="664114"/>
          <a:ext cx="1959229" cy="1175537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E" sz="2300" kern="1200" smtClean="0"/>
            <a:t>Complexity handling</a:t>
          </a:r>
          <a:endParaRPr lang="en-IE" sz="2300" kern="1200" dirty="0"/>
        </a:p>
      </dsp:txBody>
      <dsp:txXfrm>
        <a:off x="2469" y="664114"/>
        <a:ext cx="1959229" cy="1175537"/>
      </dsp:txXfrm>
    </dsp:sp>
    <dsp:sp modelId="{F7F43B3E-942D-4663-8C98-0A56837A1410}">
      <dsp:nvSpPr>
        <dsp:cNvPr id="0" name=""/>
        <dsp:cNvSpPr/>
      </dsp:nvSpPr>
      <dsp:spPr>
        <a:xfrm>
          <a:off x="2157621" y="664114"/>
          <a:ext cx="1959229" cy="1175537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E" sz="2300" kern="1200" smtClean="0"/>
            <a:t>Increased </a:t>
          </a:r>
          <a:r>
            <a:rPr lang="en-IE" sz="2300" kern="1200" dirty="0" smtClean="0"/>
            <a:t>quality</a:t>
          </a:r>
          <a:endParaRPr lang="en-IE" sz="2300" kern="1200" dirty="0"/>
        </a:p>
      </dsp:txBody>
      <dsp:txXfrm>
        <a:off x="2157621" y="664114"/>
        <a:ext cx="1959229" cy="1175537"/>
      </dsp:txXfrm>
    </dsp:sp>
    <dsp:sp modelId="{51C628E9-503E-49B7-AA3F-58981981CF41}">
      <dsp:nvSpPr>
        <dsp:cNvPr id="0" name=""/>
        <dsp:cNvSpPr/>
      </dsp:nvSpPr>
      <dsp:spPr>
        <a:xfrm>
          <a:off x="4312773" y="664114"/>
          <a:ext cx="1959229" cy="1175537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E" sz="2300" kern="1200" smtClean="0"/>
            <a:t>Reduced</a:t>
          </a:r>
          <a:br>
            <a:rPr lang="en-IE" sz="2300" kern="1200" smtClean="0"/>
          </a:br>
          <a:r>
            <a:rPr lang="en-IE" sz="2300" kern="1200" smtClean="0"/>
            <a:t>time-to-market</a:t>
          </a:r>
          <a:endParaRPr lang="en-IE" sz="2300" kern="1200" dirty="0"/>
        </a:p>
      </dsp:txBody>
      <dsp:txXfrm>
        <a:off x="4312773" y="664114"/>
        <a:ext cx="1959229" cy="1175537"/>
      </dsp:txXfrm>
    </dsp:sp>
    <dsp:sp modelId="{961EBE16-110C-4D27-A254-E231B1E91548}">
      <dsp:nvSpPr>
        <dsp:cNvPr id="0" name=""/>
        <dsp:cNvSpPr/>
      </dsp:nvSpPr>
      <dsp:spPr>
        <a:xfrm>
          <a:off x="6467926" y="664114"/>
          <a:ext cx="1959229" cy="1175537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E" sz="2300" kern="1200" dirty="0" smtClean="0"/>
            <a:t>Market dominance</a:t>
          </a:r>
          <a:endParaRPr lang="en-IE" sz="2300" kern="1200" dirty="0"/>
        </a:p>
      </dsp:txBody>
      <dsp:txXfrm>
        <a:off x="6467926" y="664114"/>
        <a:ext cx="1959229" cy="1175537"/>
      </dsp:txXfrm>
    </dsp:sp>
    <dsp:sp modelId="{36B92C67-A831-4B7A-8773-FC76D23FC59E}">
      <dsp:nvSpPr>
        <dsp:cNvPr id="0" name=""/>
        <dsp:cNvSpPr/>
      </dsp:nvSpPr>
      <dsp:spPr>
        <a:xfrm>
          <a:off x="2469" y="2035574"/>
          <a:ext cx="1959229" cy="1175537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E" sz="2300" kern="1200" dirty="0" smtClean="0"/>
            <a:t>Market agility</a:t>
          </a:r>
          <a:endParaRPr lang="en-IE" sz="2300" kern="1200" dirty="0"/>
        </a:p>
      </dsp:txBody>
      <dsp:txXfrm>
        <a:off x="2469" y="2035574"/>
        <a:ext cx="1959229" cy="1175537"/>
      </dsp:txXfrm>
    </dsp:sp>
    <dsp:sp modelId="{4C47FF94-7ABB-46BD-A274-C80494DC8319}">
      <dsp:nvSpPr>
        <dsp:cNvPr id="0" name=""/>
        <dsp:cNvSpPr/>
      </dsp:nvSpPr>
      <dsp:spPr>
        <a:xfrm>
          <a:off x="2157621" y="2035574"/>
          <a:ext cx="1959229" cy="1175537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E" sz="2300" kern="1200" dirty="0" smtClean="0"/>
            <a:t>Product alignment</a:t>
          </a:r>
          <a:endParaRPr lang="en-IE" sz="2300" kern="1200" dirty="0"/>
        </a:p>
      </dsp:txBody>
      <dsp:txXfrm>
        <a:off x="2157621" y="2035574"/>
        <a:ext cx="1959229" cy="1175537"/>
      </dsp:txXfrm>
    </dsp:sp>
    <dsp:sp modelId="{A4479259-7924-4A07-9927-C44E75FC0FD0}">
      <dsp:nvSpPr>
        <dsp:cNvPr id="0" name=""/>
        <dsp:cNvSpPr/>
      </dsp:nvSpPr>
      <dsp:spPr>
        <a:xfrm>
          <a:off x="4312773" y="2035574"/>
          <a:ext cx="1959229" cy="1175537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E" sz="2300" kern="1200" dirty="0" smtClean="0"/>
            <a:t>Low cost production</a:t>
          </a:r>
          <a:endParaRPr lang="en-IE" sz="2300" kern="1200" dirty="0"/>
        </a:p>
      </dsp:txBody>
      <dsp:txXfrm>
        <a:off x="4312773" y="2035574"/>
        <a:ext cx="1959229" cy="1175537"/>
      </dsp:txXfrm>
    </dsp:sp>
    <dsp:sp modelId="{3285CA25-7B9B-40E6-99C8-13A5B87ACC91}">
      <dsp:nvSpPr>
        <dsp:cNvPr id="0" name=""/>
        <dsp:cNvSpPr/>
      </dsp:nvSpPr>
      <dsp:spPr>
        <a:xfrm>
          <a:off x="6467926" y="2035574"/>
          <a:ext cx="1959229" cy="1175537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E" sz="2300" kern="1200" dirty="0" smtClean="0"/>
            <a:t>Low cost maintenance</a:t>
          </a:r>
          <a:endParaRPr lang="en-IE" sz="2300" kern="1200" dirty="0"/>
        </a:p>
      </dsp:txBody>
      <dsp:txXfrm>
        <a:off x="6467926" y="2035574"/>
        <a:ext cx="1959229" cy="1175537"/>
      </dsp:txXfrm>
    </dsp:sp>
    <dsp:sp modelId="{CB929ADB-7591-442E-927E-DD08DFAB2125}">
      <dsp:nvSpPr>
        <dsp:cNvPr id="0" name=""/>
        <dsp:cNvSpPr/>
      </dsp:nvSpPr>
      <dsp:spPr>
        <a:xfrm>
          <a:off x="2469" y="3407035"/>
          <a:ext cx="1959229" cy="1175537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E" sz="2300" kern="1200" dirty="0" smtClean="0"/>
            <a:t>Mass customization</a:t>
          </a:r>
          <a:endParaRPr lang="en-IE" sz="2300" kern="1200" dirty="0"/>
        </a:p>
      </dsp:txBody>
      <dsp:txXfrm>
        <a:off x="2469" y="3407035"/>
        <a:ext cx="1959229" cy="1175537"/>
      </dsp:txXfrm>
    </dsp:sp>
    <dsp:sp modelId="{E111B774-D4B5-4381-AE77-026177D927A8}">
      <dsp:nvSpPr>
        <dsp:cNvPr id="0" name=""/>
        <dsp:cNvSpPr/>
      </dsp:nvSpPr>
      <dsp:spPr>
        <a:xfrm>
          <a:off x="2157621" y="3407035"/>
          <a:ext cx="1959229" cy="1175537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300" kern="1200" dirty="0" smtClean="0"/>
            <a:t>Reduced maintenance effort</a:t>
          </a:r>
          <a:endParaRPr lang="en-IE" sz="2300" kern="1200" dirty="0"/>
        </a:p>
      </dsp:txBody>
      <dsp:txXfrm>
        <a:off x="2157621" y="3407035"/>
        <a:ext cx="1959229" cy="1175537"/>
      </dsp:txXfrm>
    </dsp:sp>
    <dsp:sp modelId="{3449C178-45FC-4D34-BD9D-0928B8DACD05}">
      <dsp:nvSpPr>
        <dsp:cNvPr id="0" name=""/>
        <dsp:cNvSpPr/>
      </dsp:nvSpPr>
      <dsp:spPr>
        <a:xfrm>
          <a:off x="4312773" y="3407035"/>
          <a:ext cx="1959229" cy="1175537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E" sz="2300" kern="1200" dirty="0" smtClean="0"/>
            <a:t>Improved Efficiency and Productivity</a:t>
          </a:r>
          <a:endParaRPr lang="en-IE" sz="2300" kern="1200" dirty="0"/>
        </a:p>
      </dsp:txBody>
      <dsp:txXfrm>
        <a:off x="4312773" y="3407035"/>
        <a:ext cx="1959229" cy="1175537"/>
      </dsp:txXfrm>
    </dsp:sp>
    <dsp:sp modelId="{DAD23E41-41B6-4DFB-8AF6-1CCC2DD134F3}">
      <dsp:nvSpPr>
        <dsp:cNvPr id="0" name=""/>
        <dsp:cNvSpPr/>
      </dsp:nvSpPr>
      <dsp:spPr>
        <a:xfrm>
          <a:off x="6467926" y="3407035"/>
          <a:ext cx="1959229" cy="1175537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E" sz="2300" kern="1200" smtClean="0"/>
            <a:t>Improved predictability / estimation</a:t>
          </a:r>
          <a:endParaRPr lang="en-IE" sz="2300" kern="1200" dirty="0"/>
        </a:p>
      </dsp:txBody>
      <dsp:txXfrm>
        <a:off x="6467926" y="3407035"/>
        <a:ext cx="1959229" cy="117553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#1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#2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603131-CEDD-6A4B-8140-43AFE3919756}" type="datetimeFigureOut">
              <a:rPr lang="en-US" smtClean="0"/>
              <a:t>6/20/2019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206844-1F08-7F4D-801F-34BA7C4E39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09347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6F8978-BE92-4FE9-9C37-BC4F3A7A8902}" type="datetimeFigureOut">
              <a:rPr lang="en-IE" smtClean="0"/>
              <a:t>20/06/2019</a:t>
            </a:fld>
            <a:endParaRPr lang="en-I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1AD4FE-DA3E-4339-B14B-0F5537A1F4B5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976793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59474B-ACDC-4112-87CE-1D7E7EEC5C46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951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BF98FF-7191-4EE6-AC6D-4B11BAE4D6A7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58151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BF98FF-7191-4EE6-AC6D-4B11BAE4D6A7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06181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BF98FF-7191-4EE6-AC6D-4B11BAE4D6A7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82009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59474B-ACDC-4112-87CE-1D7E7EEC5C46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85345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59474B-ACDC-4112-87CE-1D7E7EEC5C46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19576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59474B-ACDC-4112-87CE-1D7E7EEC5C46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38255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[11] J. Rubin and M. Chechik. A framework for managing</a:t>
            </a:r>
          </a:p>
          <a:p>
            <a:r>
              <a:rPr lang="en-US" sz="1200" b="0" i="0" u="none" strike="noStrike" kern="1200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cloned product variants. In ICSE, 2013.</a:t>
            </a:r>
          </a:p>
          <a:p>
            <a:r>
              <a:rPr lang="en-US" sz="1200" b="0" i="0" u="none" strike="noStrike" kern="1200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[12] J. Rubin, K. Czarnecki, and M. Chechik. Managing</a:t>
            </a:r>
          </a:p>
          <a:p>
            <a:r>
              <a:rPr lang="en-US" sz="1200" b="0" i="0" u="none" strike="noStrike" kern="1200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cloned variants: A framework and experience. In SPLC,</a:t>
            </a:r>
          </a:p>
          <a:p>
            <a:r>
              <a:rPr lang="en-US" sz="1200" b="0" i="0" u="none" strike="noStrike" kern="1200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2013.</a:t>
            </a:r>
          </a:p>
          <a:p>
            <a:r>
              <a:rPr lang="en-US" sz="1200" b="0" i="0" u="none" strike="noStrike" kern="1200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[13] J. Rubin, A. Kirshin, G. Botterweck, and M. Chechik.</a:t>
            </a:r>
          </a:p>
          <a:p>
            <a:r>
              <a:rPr lang="en-US" sz="1200" b="0" i="0" u="none" strike="noStrike" kern="1200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Managing forked product variants. In SPLC, 2012.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59474B-ACDC-4112-87CE-1D7E7EEC5C46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0105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59474B-ACDC-4112-87CE-1D7E7EEC5C46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591643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59474B-ACDC-4112-87CE-1D7E7EEC5C46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96640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59474B-ACDC-4112-87CE-1D7E7EEC5C46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27842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1" dirty="0" smtClean="0"/>
              <a:t>In</a:t>
            </a:r>
            <a:r>
              <a:rPr lang="en-GB" sz="1200" b="1" baseline="0" dirty="0" smtClean="0"/>
              <a:t> science and engineering </a:t>
            </a:r>
            <a:r>
              <a:rPr lang="en-GB" sz="1200" baseline="0" dirty="0" smtClean="0"/>
              <a:t>one way to </a:t>
            </a:r>
            <a:r>
              <a:rPr lang="en-GB" sz="1200" b="1" baseline="0" dirty="0" smtClean="0"/>
              <a:t>gather</a:t>
            </a:r>
            <a:r>
              <a:rPr lang="en-GB" sz="1200" baseline="0" dirty="0" smtClean="0"/>
              <a:t> </a:t>
            </a:r>
            <a:r>
              <a:rPr lang="en-GB" sz="1200" b="1" baseline="0" dirty="0" smtClean="0"/>
              <a:t>knowledge</a:t>
            </a:r>
            <a:r>
              <a:rPr lang="en-GB" sz="1200" baseline="0" dirty="0" smtClean="0"/>
              <a:t> and </a:t>
            </a:r>
            <a:r>
              <a:rPr lang="en-GB" sz="1200" b="1" baseline="0" dirty="0" smtClean="0"/>
              <a:t>reduce complexity</a:t>
            </a:r>
            <a:r>
              <a:rPr lang="en-GB" sz="1200" baseline="0" dirty="0" smtClean="0"/>
              <a:t> </a:t>
            </a:r>
            <a:r>
              <a:rPr lang="en-GB" sz="1200" baseline="0" smtClean="0"/>
              <a:t>are models</a:t>
            </a:r>
          </a:p>
          <a:p>
            <a:r>
              <a:rPr lang="de-DE" sz="1200" smtClean="0"/>
              <a:t>Representation of Reality</a:t>
            </a:r>
          </a:p>
          <a:p>
            <a:r>
              <a:rPr lang="de-DE" sz="1200" smtClean="0"/>
              <a:t>Abstraction</a:t>
            </a:r>
          </a:p>
          <a:p>
            <a:pPr lvl="1"/>
            <a:r>
              <a:rPr lang="de-DE" sz="1200" smtClean="0"/>
              <a:t>Focusing on the relevant aspects </a:t>
            </a:r>
            <a:r>
              <a:rPr lang="de-DE" sz="1200" smtClean="0">
                <a:sym typeface="Wingdings" pitchFamily="2" charset="2"/>
              </a:rPr>
              <a:t> </a:t>
            </a:r>
            <a:r>
              <a:rPr lang="de-DE" sz="1200" smtClean="0"/>
              <a:t>Modelling purpose</a:t>
            </a:r>
            <a:endParaRPr lang="en-IE" sz="1200" smtClean="0"/>
          </a:p>
          <a:p>
            <a:pPr lvl="1"/>
            <a:r>
              <a:rPr lang="de-DE" sz="1200" smtClean="0"/>
              <a:t>Intentionally ignoring irrelevant details</a:t>
            </a:r>
          </a:p>
          <a:p>
            <a:pPr lvl="1"/>
            <a:r>
              <a:rPr lang="de-DE" sz="1200" smtClean="0"/>
              <a:t>Avoiding complexity and costs of reality</a:t>
            </a:r>
          </a:p>
          <a:p>
            <a:endParaRPr lang="en-GB" sz="1200" baseline="0" dirty="0" smtClean="0"/>
          </a:p>
          <a:p>
            <a:pPr algn="ctr"/>
            <a:endParaRPr lang="en-GB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BF98FF-7191-4EE6-AC6D-4B11BAE4D6A7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18905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59474B-ACDC-4112-87CE-1D7E7EEC5C46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076765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501168E-744A-E04A-82EB-62B669C7E504}" type="slidenum">
              <a:rPr lang="en-IE" smtClean="0"/>
              <a:pPr>
                <a:defRPr/>
              </a:pPr>
              <a:t>49</a:t>
            </a:fld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14799179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1AD4FE-DA3E-4339-B14B-0F5537A1F4B5}" type="slidenum">
              <a:rPr lang="en-IE" smtClean="0"/>
              <a:t>52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3811806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59474B-ACDC-4112-87CE-1D7E7EEC5C46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620238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59474B-ACDC-4112-87CE-1D7E7EEC5C46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455564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BF98FF-7191-4EE6-AC6D-4B11BAE4D6A7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001952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501168E-744A-E04A-82EB-62B669C7E504}" type="slidenum">
              <a:rPr lang="en-IE" smtClean="0"/>
              <a:pPr>
                <a:defRPr/>
              </a:pPr>
              <a:t>59</a:t>
            </a:fld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20011264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501168E-744A-E04A-82EB-62B669C7E504}" type="slidenum">
              <a:rPr lang="en-IE" smtClean="0"/>
              <a:pPr>
                <a:defRPr/>
              </a:pPr>
              <a:t>60</a:t>
            </a:fld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98115242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dirty="0"/>
              <a:t>What do we see here?</a:t>
            </a:r>
            <a:r>
              <a:rPr lang="en-GB" dirty="0"/>
              <a:t> There’s a plane, an MRI scanner, a house, a car, …</a:t>
            </a:r>
          </a:p>
          <a:p>
            <a:r>
              <a:rPr lang="en-GB" dirty="0"/>
              <a:t>But what I actually see is software systems. Any system in our everyday life will become a software system.</a:t>
            </a:r>
          </a:p>
          <a:p>
            <a:endParaRPr lang="en-GB" dirty="0"/>
          </a:p>
          <a:p>
            <a:r>
              <a:rPr lang="en-GB" b="1" dirty="0"/>
              <a:t>Complex</a:t>
            </a:r>
          </a:p>
          <a:p>
            <a:r>
              <a:rPr lang="en-GB" dirty="0"/>
              <a:t>150 Mio LOC. One thousand times as much as …</a:t>
            </a:r>
          </a:p>
          <a:p>
            <a:r>
              <a:rPr lang="en-GB" dirty="0"/>
              <a:t>100 ECU, little computers</a:t>
            </a:r>
          </a:p>
          <a:p>
            <a:r>
              <a:rPr lang="en-GB" dirty="0"/>
              <a:t>Many different aspects to consider, e.g., fuel consumption, safety, cost of manufacturing</a:t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r>
              <a:rPr lang="en-GB" b="1" dirty="0"/>
              <a:t>How do we build </a:t>
            </a:r>
            <a:r>
              <a:rPr lang="en-GB" dirty="0"/>
              <a:t>such a complicated </a:t>
            </a:r>
            <a:r>
              <a:rPr lang="en-GB" dirty="0" smtClean="0"/>
              <a:t>system?</a:t>
            </a:r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BF98FF-7191-4EE6-AC6D-4B11BAE4D6A7}" type="slidenum">
              <a:rPr lang="en-US" smtClean="0"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512712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501168E-744A-E04A-82EB-62B669C7E504}" type="slidenum">
              <a:rPr lang="en-IE" smtClean="0"/>
              <a:pPr>
                <a:defRPr/>
              </a:pPr>
              <a:t>63</a:t>
            </a:fld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6423705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mtClean="0"/>
              <a:t>Representation of Reality</a:t>
            </a:r>
          </a:p>
          <a:p>
            <a:r>
              <a:rPr lang="de-DE" smtClean="0"/>
              <a:t>Abstraction</a:t>
            </a:r>
          </a:p>
          <a:p>
            <a:pPr lvl="1"/>
            <a:r>
              <a:rPr lang="de-DE" smtClean="0"/>
              <a:t>Focusing on the relevant aspects </a:t>
            </a:r>
            <a:r>
              <a:rPr lang="de-DE" smtClean="0">
                <a:sym typeface="Wingdings" pitchFamily="2" charset="2"/>
              </a:rPr>
              <a:t> </a:t>
            </a:r>
            <a:r>
              <a:rPr lang="de-DE" smtClean="0"/>
              <a:t>Modelling purpose</a:t>
            </a:r>
            <a:endParaRPr lang="en-IE" smtClean="0"/>
          </a:p>
          <a:p>
            <a:pPr lvl="1"/>
            <a:r>
              <a:rPr lang="de-DE" smtClean="0"/>
              <a:t>Intentionally ignoring irrelevant details</a:t>
            </a:r>
          </a:p>
          <a:p>
            <a:pPr lvl="1"/>
            <a:r>
              <a:rPr lang="de-DE" smtClean="0"/>
              <a:t>Avoiding complexity and costs of reality</a:t>
            </a:r>
          </a:p>
          <a:p>
            <a:endParaRPr lang="en-GB" dirty="0" smtClean="0"/>
          </a:p>
          <a:p>
            <a:r>
              <a:rPr lang="en-GB" dirty="0" smtClean="0"/>
              <a:t> Automated generation: Just imagine constructing a house by taking</a:t>
            </a:r>
            <a:r>
              <a:rPr lang="en-GB" baseline="0" dirty="0" smtClean="0"/>
              <a:t> a blue print and just pressing a button.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BF98FF-7191-4EE6-AC6D-4B11BAE4D6A7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517378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501168E-744A-E04A-82EB-62B669C7E504}" type="slidenum">
              <a:rPr lang="en-IE" smtClean="0"/>
              <a:pPr>
                <a:defRPr/>
              </a:pPr>
              <a:t>64</a:t>
            </a:fld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8307435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501168E-744A-E04A-82EB-62B669C7E504}" type="slidenum">
              <a:rPr lang="en-IE" smtClean="0"/>
              <a:pPr>
                <a:defRPr/>
              </a:pPr>
              <a:t>65</a:t>
            </a:fld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8738259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501168E-744A-E04A-82EB-62B669C7E504}" type="slidenum">
              <a:rPr lang="en-IE" smtClean="0"/>
              <a:pPr>
                <a:defRPr/>
              </a:pPr>
              <a:t>10</a:t>
            </a:fld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6808717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59474B-ACDC-4112-87CE-1D7E7EEC5C46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63695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59474B-ACDC-4112-87CE-1D7E7EEC5C46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49335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59474B-ACDC-4112-87CE-1D7E7EEC5C46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56879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59474B-ACDC-4112-87CE-1D7E7EEC5C46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63449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One</a:t>
            </a:r>
            <a:r>
              <a:rPr lang="en-GB" baseline="0" dirty="0" smtClean="0"/>
              <a:t> way to reduce complexity is to capture the available choices in a model</a:t>
            </a:r>
          </a:p>
          <a:p>
            <a:endParaRPr lang="en-GB" baseline="0" dirty="0" smtClean="0"/>
          </a:p>
          <a:p>
            <a:r>
              <a:rPr lang="en-GB" baseline="0" dirty="0" smtClean="0"/>
              <a:t>Choose product:</a:t>
            </a:r>
          </a:p>
          <a:p>
            <a:endParaRPr lang="en-GB" baseline="0" dirty="0" smtClean="0"/>
          </a:p>
          <a:p>
            <a:r>
              <a:rPr lang="en-GB" baseline="0" dirty="0" smtClean="0"/>
              <a:t>1) Provide interactive configurator, let user decide  (but that would be another talk)</a:t>
            </a:r>
          </a:p>
          <a:p>
            <a:endParaRPr lang="en-GB" baseline="0" dirty="0" smtClean="0"/>
          </a:p>
          <a:p>
            <a:r>
              <a:rPr lang="en-GB" baseline="0" dirty="0" smtClean="0"/>
              <a:t>2) Look at product properties and try to find “the best” product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BF98FF-7191-4EE6-AC6D-4B11BAE4D6A7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3192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742951" y="1604841"/>
            <a:ext cx="7886700" cy="1325563"/>
          </a:xfrm>
        </p:spPr>
        <p:txBody>
          <a:bodyPr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br>
              <a:rPr lang="en-US" dirty="0" smtClean="0"/>
            </a:br>
            <a:r>
              <a:rPr lang="en-US" smtClean="0"/>
              <a:t/>
            </a:r>
            <a:br>
              <a:rPr lang="en-US" smtClean="0"/>
            </a:br>
            <a:r>
              <a:rPr lang="en-US" smtClean="0"/>
              <a:t>Presenter </a:t>
            </a:r>
            <a:r>
              <a:rPr lang="en-US" dirty="0" smtClean="0"/>
              <a:t>Name 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7750626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ntent Horizontal (less vs. mor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365125"/>
            <a:ext cx="8208912" cy="759619"/>
          </a:xfrm>
        </p:spPr>
        <p:txBody>
          <a:bodyPr/>
          <a:lstStyle>
            <a:lvl1pPr>
              <a:defRPr lang="en-IE"/>
            </a:lvl1pPr>
          </a:lstStyle>
          <a:p>
            <a:r>
              <a:rPr lang="en-US" dirty="0" smtClean="0"/>
              <a:t>Click to edit Master title style</a:t>
            </a:r>
            <a:endParaRPr lang="en-IE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7544" y="1124746"/>
            <a:ext cx="8208912" cy="1773587"/>
          </a:xfrm>
        </p:spPr>
        <p:txBody>
          <a:bodyPr/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IE" dirty="0"/>
            </a:lvl5pPr>
            <a:lvl6pPr>
              <a:defRPr sz="1333"/>
            </a:lvl6pPr>
            <a:lvl7pPr>
              <a:defRPr sz="1333"/>
            </a:lvl7pPr>
            <a:lvl8pPr>
              <a:defRPr sz="1333"/>
            </a:lvl8pPr>
            <a:lvl9pPr>
              <a:defRPr sz="1333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IE" dirty="0"/>
          </a:p>
        </p:txBody>
      </p:sp>
      <p:sp>
        <p:nvSpPr>
          <p:cNvPr id="7" name="Content Placeholder 3"/>
          <p:cNvSpPr>
            <a:spLocks noGrp="1"/>
          </p:cNvSpPr>
          <p:nvPr>
            <p:ph sz="half" idx="11"/>
          </p:nvPr>
        </p:nvSpPr>
        <p:spPr>
          <a:xfrm>
            <a:off x="467544" y="2981576"/>
            <a:ext cx="8208912" cy="3183731"/>
          </a:xfrm>
        </p:spPr>
        <p:txBody>
          <a:bodyPr/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IE" dirty="0"/>
            </a:lvl5pPr>
            <a:lvl6pPr>
              <a:defRPr sz="1333"/>
            </a:lvl6pPr>
            <a:lvl7pPr>
              <a:defRPr sz="1333"/>
            </a:lvl7pPr>
            <a:lvl8pPr>
              <a:defRPr sz="1333"/>
            </a:lvl8pPr>
            <a:lvl9pPr>
              <a:defRPr sz="1333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5334264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CBEEB-DED7-4F26-B2AB-C952021FABCA}" type="datetimeFigureOut">
              <a:rPr lang="en-US" smtClean="0"/>
              <a:t>6/20/2019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6EC119-9B68-4BC3-AC27-A3CFE14948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1922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524625"/>
            <a:ext cx="2057400" cy="196850"/>
          </a:xfrm>
        </p:spPr>
        <p:txBody>
          <a:bodyPr/>
          <a:lstStyle/>
          <a:p>
            <a:fld id="{B23CBEEB-DED7-4F26-B2AB-C952021FABCA}" type="datetimeFigureOut">
              <a:rPr lang="en-US" smtClean="0"/>
              <a:t>6/20/2019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524625"/>
            <a:ext cx="3086100" cy="19685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524625"/>
            <a:ext cx="2057400" cy="196850"/>
          </a:xfrm>
        </p:spPr>
        <p:txBody>
          <a:bodyPr/>
          <a:lstStyle/>
          <a:p>
            <a:fld id="{606EC119-9B68-4BC3-AC27-A3CFE14948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8829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CBEEB-DED7-4F26-B2AB-C952021FABCA}" type="datetimeFigureOut">
              <a:rPr lang="en-US" smtClean="0"/>
              <a:t>6/20/2019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6EC119-9B68-4BC3-AC27-A3CFE14948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9250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CBEEB-DED7-4F26-B2AB-C952021FABCA}" type="datetimeFigureOut">
              <a:rPr lang="en-US" smtClean="0"/>
              <a:t>6/20/2019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6EC119-9B68-4BC3-AC27-A3CFE14948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0125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CBEEB-DED7-4F26-B2AB-C952021FABCA}" type="datetimeFigureOut">
              <a:rPr lang="en-US" smtClean="0"/>
              <a:t>6/20/2019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6EC119-9B68-4BC3-AC27-A3CFE14948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8816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CBEEB-DED7-4F26-B2AB-C952021FABCA}" type="datetimeFigureOut">
              <a:rPr lang="en-US" smtClean="0"/>
              <a:t>6/20/2019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6EC119-9B68-4BC3-AC27-A3CFE14948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30750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CBEEB-DED7-4F26-B2AB-C952021FABCA}" type="datetimeFigureOut">
              <a:rPr lang="en-US" smtClean="0"/>
              <a:t>6/20/2019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6EC119-9B68-4BC3-AC27-A3CFE14948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639765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CBEEB-DED7-4F26-B2AB-C952021FABCA}" type="datetimeFigureOut">
              <a:rPr lang="en-US" smtClean="0"/>
              <a:t>6/20/2019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6EC119-9B68-4BC3-AC27-A3CFE14948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1882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CBEEB-DED7-4F26-B2AB-C952021FABCA}" type="datetimeFigureOut">
              <a:rPr lang="en-US" smtClean="0"/>
              <a:t>6/20/2019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6EC119-9B68-4BC3-AC27-A3CFE14948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854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EF17DD6-3628-A24E-835F-B4CB2393237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9" name="Content Placeholder 8"/>
          <p:cNvSpPr>
            <a:spLocks noGrp="1"/>
          </p:cNvSpPr>
          <p:nvPr>
            <p:ph sz="quarter" idx="10"/>
          </p:nvPr>
        </p:nvSpPr>
        <p:spPr>
          <a:xfrm>
            <a:off x="1820008" y="2409825"/>
            <a:ext cx="5503984" cy="1019175"/>
          </a:xfrm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+mj-lt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+mj-lt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+mj-lt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1812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CBEEB-DED7-4F26-B2AB-C952021FABCA}" type="datetimeFigureOut">
              <a:rPr lang="en-US" smtClean="0"/>
              <a:t>6/20/2019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6EC119-9B68-4BC3-AC27-A3CFE14948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80730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CBEEB-DED7-4F26-B2AB-C952021FABCA}" type="datetimeFigureOut">
              <a:rPr lang="en-US" smtClean="0"/>
              <a:t>6/20/2019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6EC119-9B68-4BC3-AC27-A3CFE14948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133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G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BEAF97-9B72-45C7-AC9A-A6B9EBE7F55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03164" y="107640"/>
            <a:ext cx="7726651" cy="892886"/>
          </a:xfrm>
        </p:spPr>
        <p:txBody>
          <a:bodyPr>
            <a:normAutofit/>
          </a:bodyPr>
          <a:lstStyle>
            <a:lvl1pPr>
              <a:defRPr sz="3200" b="0">
                <a:solidFill>
                  <a:srgbClr val="008FBE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628650" y="1304925"/>
            <a:ext cx="7886700" cy="4801986"/>
          </a:xfrm>
        </p:spPr>
        <p:txBody>
          <a:bodyPr/>
          <a:lstStyle>
            <a:lvl1pPr marL="357188" indent="-357188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Tx/>
              <a:buBlip>
                <a:blip r:embed="rId2"/>
              </a:buBlip>
              <a:defRPr>
                <a:solidFill>
                  <a:srgbClr val="008FB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328613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Open Sans" panose="020B0606030504020204" pitchFamily="34" charset="0"/>
              <a:buChar char="–"/>
              <a:defRPr lang="en-US" sz="2400" kern="1200" dirty="0" smtClean="0">
                <a:solidFill>
                  <a:srgbClr val="008FB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defRPr>
                <a:solidFill>
                  <a:srgbClr val="008FB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defRPr>
                <a:solidFill>
                  <a:srgbClr val="008FB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defRPr>
                <a:solidFill>
                  <a:srgbClr val="008FB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69310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G Title and Content with Re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BEAF97-9B72-45C7-AC9A-A6B9EBE7F55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03164" y="107640"/>
            <a:ext cx="7726651" cy="892886"/>
          </a:xfrm>
        </p:spPr>
        <p:txBody>
          <a:bodyPr>
            <a:normAutofit/>
          </a:bodyPr>
          <a:lstStyle>
            <a:lvl1pPr>
              <a:defRPr sz="3200" b="0">
                <a:solidFill>
                  <a:srgbClr val="008FBE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628650" y="1304925"/>
            <a:ext cx="7886700" cy="4801986"/>
          </a:xfrm>
        </p:spPr>
        <p:txBody>
          <a:bodyPr/>
          <a:lstStyle>
            <a:lvl1pPr marL="357188" indent="-357188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Tx/>
              <a:buBlip>
                <a:blip r:embed="rId2"/>
              </a:buBlip>
              <a:defRPr>
                <a:solidFill>
                  <a:srgbClr val="008FB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328613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Open Sans" panose="020B0606030504020204" pitchFamily="34" charset="0"/>
              <a:buChar char="–"/>
              <a:defRPr lang="en-US" sz="2400" kern="1200" dirty="0" smtClean="0">
                <a:solidFill>
                  <a:srgbClr val="008FB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defRPr>
                <a:solidFill>
                  <a:srgbClr val="008FB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defRPr>
                <a:solidFill>
                  <a:srgbClr val="008FB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defRPr>
                <a:solidFill>
                  <a:srgbClr val="008FB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6218118"/>
            <a:ext cx="8208912" cy="360040"/>
          </a:xfrm>
        </p:spPr>
        <p:txBody>
          <a:bodyPr>
            <a:normAutofit/>
          </a:bodyPr>
          <a:lstStyle>
            <a:lvl1pPr marL="0" indent="0">
              <a:buNone/>
              <a:defRPr sz="1100">
                <a:solidFill>
                  <a:schemeClr val="accent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380985" indent="0">
              <a:buNone/>
              <a:defRPr sz="1167"/>
            </a:lvl2pPr>
            <a:lvl3pPr marL="761970" indent="0">
              <a:buNone/>
              <a:defRPr sz="1000"/>
            </a:lvl3pPr>
            <a:lvl4pPr marL="1142954" indent="0">
              <a:buNone/>
              <a:defRPr sz="917"/>
            </a:lvl4pPr>
            <a:lvl5pPr marL="1523939" indent="0">
              <a:buNone/>
              <a:defRPr sz="875"/>
            </a:lvl5pPr>
          </a:lstStyle>
          <a:p>
            <a:pPr lvl="0"/>
            <a:r>
              <a:rPr lang="en-US" dirty="0" smtClean="0"/>
              <a:t>Click to edit Master </a:t>
            </a:r>
            <a:r>
              <a:rPr lang="en-US" smtClean="0"/>
              <a:t>text styles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1590522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G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BEAF97-9B72-45C7-AC9A-A6B9EBE7F55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l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81329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G Title and Content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BEAF97-9B72-45C7-AC9A-A6B9EBE7F55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71475" y="200534"/>
            <a:ext cx="8429625" cy="70472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71475" y="1097281"/>
            <a:ext cx="8429625" cy="5246369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98339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G Title and Content (Large, 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BEAF97-9B72-45C7-AC9A-A6B9EBE7F55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71475" y="200534"/>
            <a:ext cx="8429625" cy="70472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71475" y="1097281"/>
            <a:ext cx="8429625" cy="3143643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05730" y="4432948"/>
            <a:ext cx="4103207" cy="1973654"/>
          </a:xfrm>
        </p:spPr>
        <p:txBody>
          <a:bodyPr/>
          <a:lstStyle/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4697893" y="4432948"/>
            <a:ext cx="4103207" cy="1973654"/>
          </a:xfrm>
        </p:spPr>
        <p:txBody>
          <a:bodyPr/>
          <a:lstStyle/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623829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 (X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" y="1694"/>
            <a:ext cx="9141768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2735" y="811160"/>
            <a:ext cx="8915400" cy="5427407"/>
          </a:xfrm>
        </p:spPr>
        <p:txBody>
          <a:bodyPr/>
          <a:lstStyle>
            <a:lvl1pPr marL="357188" indent="-357188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Tx/>
              <a:buBlip>
                <a:blip r:embed="rId3"/>
              </a:buBlip>
              <a:defRPr>
                <a:solidFill>
                  <a:schemeClr val="accent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328613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Open Sans" panose="020B0606030504020204" pitchFamily="34" charset="0"/>
              <a:buChar char="–"/>
              <a:defRPr>
                <a:solidFill>
                  <a:schemeClr val="accent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defRPr>
                <a:solidFill>
                  <a:schemeClr val="accent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defRPr>
                <a:solidFill>
                  <a:schemeClr val="accent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defRPr>
                <a:solidFill>
                  <a:schemeClr val="accent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57913" y="6560134"/>
            <a:ext cx="2057400" cy="300927"/>
          </a:xfrm>
          <a:prstGeom prst="rect">
            <a:avLst/>
          </a:prstGeom>
        </p:spPr>
        <p:txBody>
          <a:bodyPr/>
          <a:lstStyle>
            <a:lvl1pPr algn="ctr">
              <a:defRPr sz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BB90EAB1-C272-4725-BFF4-03F6420C8397}" type="datetime1">
              <a:rPr lang="en-IE" smtClean="0"/>
              <a:t>20/06/2019</a:t>
            </a:fld>
            <a:endParaRPr lang="en-I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724186" y="6548828"/>
            <a:ext cx="1386930" cy="300927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IE" dirty="0" smtClean="0"/>
              <a:t>©  Lero 2016</a:t>
            </a:r>
            <a:endParaRPr lang="en-I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15349" y="6558767"/>
            <a:ext cx="479501" cy="300927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DAEF6BBF-B8DA-4937-AA98-3BED2A28CAB8}" type="slidenum">
              <a:rPr lang="en-IE" smtClean="0"/>
              <a:pPr/>
              <a:t>‹#›</a:t>
            </a:fld>
            <a:endParaRPr lang="en-IE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6676" y="157163"/>
            <a:ext cx="6858675" cy="578643"/>
          </a:xfrm>
        </p:spPr>
        <p:txBody>
          <a:bodyPr>
            <a:normAutofit/>
          </a:bodyPr>
          <a:lstStyle>
            <a:lvl1pPr>
              <a:defRPr sz="3200">
                <a:solidFill>
                  <a:schemeClr val="accent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916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mparison (Three item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2520000" cy="823912"/>
          </a:xfrm>
        </p:spPr>
        <p:txBody>
          <a:bodyPr anchor="b"/>
          <a:lstStyle>
            <a:lvl1pPr marL="0" indent="0">
              <a:buNone/>
              <a:defRPr sz="1620" b="1"/>
            </a:lvl1pPr>
            <a:lvl2pPr marL="308610" indent="0">
              <a:buNone/>
              <a:defRPr sz="1350" b="1"/>
            </a:lvl2pPr>
            <a:lvl3pPr marL="617220" indent="0">
              <a:buNone/>
              <a:defRPr sz="1215" b="1"/>
            </a:lvl3pPr>
            <a:lvl4pPr marL="925830" indent="0">
              <a:buNone/>
              <a:defRPr sz="1080" b="1"/>
            </a:lvl4pPr>
            <a:lvl5pPr marL="1234440" indent="0">
              <a:buNone/>
              <a:defRPr sz="1080" b="1"/>
            </a:lvl5pPr>
            <a:lvl6pPr marL="1543050" indent="0">
              <a:buNone/>
              <a:defRPr sz="1080" b="1"/>
            </a:lvl6pPr>
            <a:lvl7pPr marL="1851660" indent="0">
              <a:buNone/>
              <a:defRPr sz="1080" b="1"/>
            </a:lvl7pPr>
            <a:lvl8pPr marL="2160270" indent="0">
              <a:buNone/>
              <a:defRPr sz="1080" b="1"/>
            </a:lvl8pPr>
            <a:lvl9pPr marL="2468880" indent="0">
              <a:buNone/>
              <a:defRPr sz="108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6"/>
            <a:ext cx="2520000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13191" y="1681163"/>
            <a:ext cx="2520000" cy="823912"/>
          </a:xfrm>
        </p:spPr>
        <p:txBody>
          <a:bodyPr anchor="b"/>
          <a:lstStyle>
            <a:lvl1pPr marL="0" indent="0">
              <a:buNone/>
              <a:defRPr sz="1620" b="1"/>
            </a:lvl1pPr>
            <a:lvl2pPr marL="308610" indent="0">
              <a:buNone/>
              <a:defRPr sz="1350" b="1"/>
            </a:lvl2pPr>
            <a:lvl3pPr marL="617220" indent="0">
              <a:buNone/>
              <a:defRPr sz="1215" b="1"/>
            </a:lvl3pPr>
            <a:lvl4pPr marL="925830" indent="0">
              <a:buNone/>
              <a:defRPr sz="1080" b="1"/>
            </a:lvl4pPr>
            <a:lvl5pPr marL="1234440" indent="0">
              <a:buNone/>
              <a:defRPr sz="1080" b="1"/>
            </a:lvl5pPr>
            <a:lvl6pPr marL="1543050" indent="0">
              <a:buNone/>
              <a:defRPr sz="1080" b="1"/>
            </a:lvl6pPr>
            <a:lvl7pPr marL="1851660" indent="0">
              <a:buNone/>
              <a:defRPr sz="1080" b="1"/>
            </a:lvl7pPr>
            <a:lvl8pPr marL="2160270" indent="0">
              <a:buNone/>
              <a:defRPr sz="1080" b="1"/>
            </a:lvl8pPr>
            <a:lvl9pPr marL="2468880" indent="0">
              <a:buNone/>
              <a:defRPr sz="108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313191" y="2505076"/>
            <a:ext cx="2520000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5397F-6042-49C7-8EEC-7DB657CC28AD}" type="datetime1">
              <a:rPr lang="en-US" smtClean="0"/>
              <a:t>6/20/2019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How Should We Create Software? Goetz Botterweck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A66AF-5708-4E27-90A7-13841D73B799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96542" y="1681162"/>
            <a:ext cx="2520000" cy="823912"/>
          </a:xfrm>
        </p:spPr>
        <p:txBody>
          <a:bodyPr anchor="b"/>
          <a:lstStyle>
            <a:lvl1pPr marL="0" indent="0">
              <a:buNone/>
              <a:defRPr sz="1620" b="1"/>
            </a:lvl1pPr>
            <a:lvl2pPr marL="308610" indent="0">
              <a:buNone/>
              <a:defRPr sz="1350" b="1"/>
            </a:lvl2pPr>
            <a:lvl3pPr marL="617220" indent="0">
              <a:buNone/>
              <a:defRPr sz="1215" b="1"/>
            </a:lvl3pPr>
            <a:lvl4pPr marL="925830" indent="0">
              <a:buNone/>
              <a:defRPr sz="1080" b="1"/>
            </a:lvl4pPr>
            <a:lvl5pPr marL="1234440" indent="0">
              <a:buNone/>
              <a:defRPr sz="1080" b="1"/>
            </a:lvl5pPr>
            <a:lvl6pPr marL="1543050" indent="0">
              <a:buNone/>
              <a:defRPr sz="1080" b="1"/>
            </a:lvl6pPr>
            <a:lvl7pPr marL="1851660" indent="0">
              <a:buNone/>
              <a:defRPr sz="1080" b="1"/>
            </a:lvl7pPr>
            <a:lvl8pPr marL="2160270" indent="0">
              <a:buNone/>
              <a:defRPr sz="1080" b="1"/>
            </a:lvl8pPr>
            <a:lvl9pPr marL="2468880" indent="0">
              <a:buNone/>
              <a:defRPr sz="108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1" name="Content Placeholder 5"/>
          <p:cNvSpPr>
            <a:spLocks noGrp="1"/>
          </p:cNvSpPr>
          <p:nvPr>
            <p:ph sz="quarter" idx="14"/>
          </p:nvPr>
        </p:nvSpPr>
        <p:spPr>
          <a:xfrm>
            <a:off x="5996542" y="2505074"/>
            <a:ext cx="2520000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66925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51141"/>
            <a:ext cx="9144000" cy="308553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" y="6692750"/>
            <a:ext cx="388620" cy="12617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1179" y="-795383"/>
            <a:ext cx="1521341" cy="1667520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028950" y="6692750"/>
            <a:ext cx="3086100" cy="1669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6457950" y="6692750"/>
            <a:ext cx="2057400" cy="1669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45BEAF97-9B72-45C7-AC9A-A6B9EBE7F55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"/>
          </p:nvPr>
        </p:nvSpPr>
        <p:spPr>
          <a:xfrm>
            <a:off x="1473893" y="6691057"/>
            <a:ext cx="2078264" cy="1686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508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1" r:id="rId2"/>
    <p:sldLayoutId id="2147483679" r:id="rId3"/>
    <p:sldLayoutId id="2147483682" r:id="rId4"/>
    <p:sldLayoutId id="2147483680" r:id="rId5"/>
    <p:sldLayoutId id="2147483681" r:id="rId6"/>
    <p:sldLayoutId id="2147483701" r:id="rId7"/>
    <p:sldLayoutId id="2147483683" r:id="rId8"/>
    <p:sldLayoutId id="2147483699" r:id="rId9"/>
    <p:sldLayoutId id="2147483700" r:id="rId10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3CBEEB-DED7-4F26-B2AB-C952021FABCA}" type="datetimeFigureOut">
              <a:rPr lang="en-US" smtClean="0"/>
              <a:t>6/20/2019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6EC119-9B68-4BC3-AC27-A3CFE14948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6794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50.png"/><Relationship Id="rId18" Type="http://schemas.openxmlformats.org/officeDocument/2006/relationships/image" Target="../media/image54.emf"/><Relationship Id="rId26" Type="http://schemas.openxmlformats.org/officeDocument/2006/relationships/image" Target="../media/image62.emf"/><Relationship Id="rId3" Type="http://schemas.openxmlformats.org/officeDocument/2006/relationships/image" Target="../media/image40.png"/><Relationship Id="rId21" Type="http://schemas.openxmlformats.org/officeDocument/2006/relationships/image" Target="../media/image57.emf"/><Relationship Id="rId7" Type="http://schemas.openxmlformats.org/officeDocument/2006/relationships/image" Target="../media/image44.png"/><Relationship Id="rId12" Type="http://schemas.openxmlformats.org/officeDocument/2006/relationships/image" Target="../media/image49.png"/><Relationship Id="rId17" Type="http://schemas.openxmlformats.org/officeDocument/2006/relationships/image" Target="../media/image53.emf"/><Relationship Id="rId25" Type="http://schemas.openxmlformats.org/officeDocument/2006/relationships/image" Target="../media/image61.emf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52.emf"/><Relationship Id="rId20" Type="http://schemas.openxmlformats.org/officeDocument/2006/relationships/image" Target="../media/image56.em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3.png"/><Relationship Id="rId11" Type="http://schemas.openxmlformats.org/officeDocument/2006/relationships/image" Target="../media/image48.png"/><Relationship Id="rId24" Type="http://schemas.openxmlformats.org/officeDocument/2006/relationships/image" Target="../media/image60.emf"/><Relationship Id="rId5" Type="http://schemas.openxmlformats.org/officeDocument/2006/relationships/image" Target="../media/image42.png"/><Relationship Id="rId15" Type="http://schemas.openxmlformats.org/officeDocument/2006/relationships/image" Target="../media/image51.emf"/><Relationship Id="rId23" Type="http://schemas.openxmlformats.org/officeDocument/2006/relationships/image" Target="../media/image59.emf"/><Relationship Id="rId10" Type="http://schemas.openxmlformats.org/officeDocument/2006/relationships/image" Target="../media/image47.png"/><Relationship Id="rId19" Type="http://schemas.openxmlformats.org/officeDocument/2006/relationships/image" Target="../media/image55.emf"/><Relationship Id="rId4" Type="http://schemas.openxmlformats.org/officeDocument/2006/relationships/image" Target="../media/image41.png"/><Relationship Id="rId9" Type="http://schemas.openxmlformats.org/officeDocument/2006/relationships/image" Target="../media/image46.png"/><Relationship Id="rId14" Type="http://schemas.openxmlformats.org/officeDocument/2006/relationships/image" Target="../media/image24.png"/><Relationship Id="rId22" Type="http://schemas.openxmlformats.org/officeDocument/2006/relationships/image" Target="../media/image58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12" Type="http://schemas.openxmlformats.org/officeDocument/2006/relationships/image" Target="../media/image7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6.jpeg"/><Relationship Id="rId11" Type="http://schemas.openxmlformats.org/officeDocument/2006/relationships/image" Target="../media/image71.jpeg"/><Relationship Id="rId5" Type="http://schemas.openxmlformats.org/officeDocument/2006/relationships/image" Target="../media/image65.png"/><Relationship Id="rId10" Type="http://schemas.openxmlformats.org/officeDocument/2006/relationships/image" Target="../media/image70.jpeg"/><Relationship Id="rId4" Type="http://schemas.openxmlformats.org/officeDocument/2006/relationships/image" Target="../media/image64.png"/><Relationship Id="rId9" Type="http://schemas.openxmlformats.org/officeDocument/2006/relationships/image" Target="../media/image6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3.png"/><Relationship Id="rId4" Type="http://schemas.openxmlformats.org/officeDocument/2006/relationships/image" Target="../media/image6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4.png"/><Relationship Id="rId4" Type="http://schemas.openxmlformats.org/officeDocument/2006/relationships/image" Target="../media/image6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76.emf"/><Relationship Id="rId7" Type="http://schemas.openxmlformats.org/officeDocument/2006/relationships/image" Target="../media/image80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84.jpeg"/><Relationship Id="rId4" Type="http://schemas.openxmlformats.org/officeDocument/2006/relationships/image" Target="../media/image83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emf"/><Relationship Id="rId13" Type="http://schemas.openxmlformats.org/officeDocument/2006/relationships/image" Target="../media/image97.emf"/><Relationship Id="rId3" Type="http://schemas.openxmlformats.org/officeDocument/2006/relationships/image" Target="../media/image87.png"/><Relationship Id="rId7" Type="http://schemas.openxmlformats.org/officeDocument/2006/relationships/image" Target="../media/image91.png"/><Relationship Id="rId12" Type="http://schemas.openxmlformats.org/officeDocument/2006/relationships/image" Target="../media/image96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90.png"/><Relationship Id="rId11" Type="http://schemas.openxmlformats.org/officeDocument/2006/relationships/image" Target="../media/image95.emf"/><Relationship Id="rId5" Type="http://schemas.openxmlformats.org/officeDocument/2006/relationships/image" Target="../media/image89.png"/><Relationship Id="rId10" Type="http://schemas.openxmlformats.org/officeDocument/2006/relationships/image" Target="../media/image94.emf"/><Relationship Id="rId4" Type="http://schemas.openxmlformats.org/officeDocument/2006/relationships/image" Target="../media/image88.png"/><Relationship Id="rId9" Type="http://schemas.openxmlformats.org/officeDocument/2006/relationships/image" Target="../media/image93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4.png"/><Relationship Id="rId4" Type="http://schemas.openxmlformats.org/officeDocument/2006/relationships/image" Target="../media/image6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4.png"/><Relationship Id="rId4" Type="http://schemas.openxmlformats.org/officeDocument/2006/relationships/image" Target="../media/image6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4.png"/><Relationship Id="rId4" Type="http://schemas.openxmlformats.org/officeDocument/2006/relationships/image" Target="../media/image6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6" Type="http://schemas.microsoft.com/office/2007/relationships/hdphoto" Target="../media/hdphoto3.wdp"/><Relationship Id="rId5" Type="http://schemas.openxmlformats.org/officeDocument/2006/relationships/image" Target="../media/image98.png"/><Relationship Id="rId4" Type="http://schemas.openxmlformats.org/officeDocument/2006/relationships/image" Target="../media/image65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13" Type="http://schemas.openxmlformats.org/officeDocument/2006/relationships/image" Target="../media/image24.png"/><Relationship Id="rId3" Type="http://schemas.openxmlformats.org/officeDocument/2006/relationships/image" Target="../media/image14.jpeg"/><Relationship Id="rId7" Type="http://schemas.openxmlformats.org/officeDocument/2006/relationships/image" Target="../media/image18.jpeg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7.jpeg"/><Relationship Id="rId11" Type="http://schemas.openxmlformats.org/officeDocument/2006/relationships/image" Target="../media/image22.jpg"/><Relationship Id="rId5" Type="http://schemas.openxmlformats.org/officeDocument/2006/relationships/image" Target="../media/image16.jpeg"/><Relationship Id="rId10" Type="http://schemas.openxmlformats.org/officeDocument/2006/relationships/image" Target="../media/image21.png"/><Relationship Id="rId4" Type="http://schemas.openxmlformats.org/officeDocument/2006/relationships/image" Target="../media/image15.jpeg"/><Relationship Id="rId9" Type="http://schemas.openxmlformats.org/officeDocument/2006/relationships/image" Target="../media/image20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microsoft.com/office/2007/relationships/hdphoto" Target="../media/hdphoto3.wdp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microsoft.com/office/2007/relationships/hdphoto" Target="../media/hdphoto3.wdp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microsoft.com/office/2007/relationships/hdphoto" Target="../media/hdphoto3.wdp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microsoft.com/office/2007/relationships/hdphoto" Target="../media/hdphoto3.wdp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jpe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1.jpeg"/><Relationship Id="rId5" Type="http://schemas.openxmlformats.org/officeDocument/2006/relationships/image" Target="../media/image110.jpeg"/><Relationship Id="rId4" Type="http://schemas.openxmlformats.org/officeDocument/2006/relationships/image" Target="../media/image109.jpe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5.gif"/><Relationship Id="rId7" Type="http://schemas.microsoft.com/office/2007/relationships/hdphoto" Target="../media/hdphoto2.wd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8.png"/><Relationship Id="rId11" Type="http://schemas.openxmlformats.org/officeDocument/2006/relationships/image" Target="../media/image32.png"/><Relationship Id="rId5" Type="http://schemas.openxmlformats.org/officeDocument/2006/relationships/image" Target="../media/image27.png"/><Relationship Id="rId10" Type="http://schemas.openxmlformats.org/officeDocument/2006/relationships/image" Target="../media/image31.png"/><Relationship Id="rId4" Type="http://schemas.openxmlformats.org/officeDocument/2006/relationships/image" Target="../media/image26.jpeg"/><Relationship Id="rId9" Type="http://schemas.openxmlformats.org/officeDocument/2006/relationships/image" Target="../media/image30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jpg"/><Relationship Id="rId7" Type="http://schemas.openxmlformats.org/officeDocument/2006/relationships/image" Target="../media/image115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6" Type="http://schemas.microsoft.com/office/2007/relationships/hdphoto" Target="../media/hdphoto4.wdp"/><Relationship Id="rId5" Type="http://schemas.openxmlformats.org/officeDocument/2006/relationships/image" Target="../media/image114.png"/><Relationship Id="rId4" Type="http://schemas.openxmlformats.org/officeDocument/2006/relationships/image" Target="../media/image113.jpe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7" Type="http://schemas.openxmlformats.org/officeDocument/2006/relationships/image" Target="../media/image12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3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7.emf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5.png"/><Relationship Id="rId5" Type="http://schemas.openxmlformats.org/officeDocument/2006/relationships/image" Target="../media/image124.png"/><Relationship Id="rId4" Type="http://schemas.openxmlformats.org/officeDocument/2006/relationships/image" Target="../media/image7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3" Type="http://schemas.openxmlformats.org/officeDocument/2006/relationships/image" Target="../media/image126.png"/><Relationship Id="rId7" Type="http://schemas.openxmlformats.org/officeDocument/2006/relationships/image" Target="../media/image13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29.png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jpeg"/><Relationship Id="rId3" Type="http://schemas.openxmlformats.org/officeDocument/2006/relationships/image" Target="../media/image132.jpeg"/><Relationship Id="rId7" Type="http://schemas.openxmlformats.org/officeDocument/2006/relationships/image" Target="../media/image136.png"/><Relationship Id="rId12" Type="http://schemas.openxmlformats.org/officeDocument/2006/relationships/image" Target="../media/image13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5.jpeg"/><Relationship Id="rId11" Type="http://schemas.openxmlformats.org/officeDocument/2006/relationships/image" Target="../media/image138.jpeg"/><Relationship Id="rId5" Type="http://schemas.openxmlformats.org/officeDocument/2006/relationships/image" Target="../media/image134.png"/><Relationship Id="rId10" Type="http://schemas.openxmlformats.org/officeDocument/2006/relationships/image" Target="../media/image44.png"/><Relationship Id="rId4" Type="http://schemas.openxmlformats.org/officeDocument/2006/relationships/image" Target="../media/image133.jpeg"/><Relationship Id="rId9" Type="http://schemas.openxmlformats.org/officeDocument/2006/relationships/image" Target="../media/image43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2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81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07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43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690158" y="1658118"/>
            <a:ext cx="59547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IE" sz="2400" dirty="0" smtClean="0">
              <a:solidFill>
                <a:schemeClr val="bg1"/>
              </a:solidFill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Software Product Line Engineering in Safety-critical Domains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405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 smtClean="0"/>
              <a:t>Product Lines</a:t>
            </a:r>
            <a:endParaRPr lang="en-GB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BEAF97-9B72-45C7-AC9A-A6B9EBE7F553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4012" y="2804111"/>
            <a:ext cx="1279734" cy="16250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5170" y="2370769"/>
            <a:ext cx="1279734" cy="16250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6330" y="1937427"/>
            <a:ext cx="1279734" cy="16250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490" y="1504085"/>
            <a:ext cx="1279734" cy="16250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3" name="Content Placeholder 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559" y="918247"/>
            <a:ext cx="1399825" cy="17775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8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8418" y="1148050"/>
            <a:ext cx="976344" cy="1332154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9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9143" y="1903775"/>
            <a:ext cx="1043739" cy="936295"/>
          </a:xfrm>
          <a:prstGeom prst="rect">
            <a:avLst/>
          </a:prstGeom>
        </p:spPr>
      </p:pic>
      <p:pic>
        <p:nvPicPr>
          <p:cNvPr id="62" name="Content Placeholder 36"/>
          <p:cNvPicPr>
            <a:picLocks noChangeAspect="1"/>
          </p:cNvPicPr>
          <p:nvPr/>
        </p:nvPicPr>
        <p:blipFill>
          <a:blip r:embed="rId10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2103" y="2648425"/>
            <a:ext cx="1195501" cy="520935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8418" y="1151243"/>
            <a:ext cx="1075364" cy="1645684"/>
          </a:xfrm>
          <a:prstGeom prst="rect">
            <a:avLst/>
          </a:prstGeom>
        </p:spPr>
      </p:pic>
      <p:sp>
        <p:nvSpPr>
          <p:cNvPr id="64" name="TextBox 63"/>
          <p:cNvSpPr txBox="1"/>
          <p:nvPr/>
        </p:nvSpPr>
        <p:spPr>
          <a:xfrm>
            <a:off x="6337047" y="3664583"/>
            <a:ext cx="146182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smtClean="0"/>
              <a:t>Huawei S12700 Series</a:t>
            </a:r>
            <a:br>
              <a:rPr lang="en-US" sz="1050" smtClean="0"/>
            </a:br>
            <a:r>
              <a:rPr lang="en-US" sz="1050" smtClean="0"/>
              <a:t>(Network Switches)</a:t>
            </a:r>
            <a:endParaRPr lang="en-US" sz="1050"/>
          </a:p>
        </p:txBody>
      </p:sp>
      <p:pic>
        <p:nvPicPr>
          <p:cNvPr id="65" name="Picture 64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7047" y="1767925"/>
            <a:ext cx="1098012" cy="1407935"/>
          </a:xfrm>
          <a:prstGeom prst="rect">
            <a:avLst/>
          </a:prstGeom>
        </p:spPr>
      </p:pic>
      <p:pic>
        <p:nvPicPr>
          <p:cNvPr id="66" name="Content Placeholder 27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0400" y="2509219"/>
            <a:ext cx="1198468" cy="1061501"/>
          </a:xfrm>
          <a:prstGeom prst="rect">
            <a:avLst/>
          </a:prstGeom>
        </p:spPr>
      </p:pic>
      <p:sp>
        <p:nvSpPr>
          <p:cNvPr id="67" name="TextBox 66"/>
          <p:cNvSpPr txBox="1"/>
          <p:nvPr/>
        </p:nvSpPr>
        <p:spPr>
          <a:xfrm>
            <a:off x="7686585" y="3302266"/>
            <a:ext cx="131703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smtClean="0"/>
              <a:t>Huawei S9700 Series</a:t>
            </a:r>
          </a:p>
          <a:p>
            <a:pPr algn="ctr"/>
            <a:r>
              <a:rPr lang="en-US" sz="1050"/>
              <a:t>(Network Switches</a:t>
            </a:r>
            <a:r>
              <a:rPr lang="en-US" sz="1050" smtClean="0"/>
              <a:t>)</a:t>
            </a:r>
            <a:endParaRPr lang="en-US" sz="1050"/>
          </a:p>
        </p:txBody>
      </p:sp>
      <p:sp>
        <p:nvSpPr>
          <p:cNvPr id="68" name="TextBox 67"/>
          <p:cNvSpPr txBox="1"/>
          <p:nvPr/>
        </p:nvSpPr>
        <p:spPr>
          <a:xfrm>
            <a:off x="1779824" y="4440526"/>
            <a:ext cx="146182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smtClean="0"/>
              <a:t>Huawei Smartphones</a:t>
            </a:r>
            <a:endParaRPr lang="en-US" sz="1050"/>
          </a:p>
        </p:txBody>
      </p:sp>
      <p:pic>
        <p:nvPicPr>
          <p:cNvPr id="70" name="Picture 69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9109" y="1117232"/>
            <a:ext cx="1782083" cy="1686435"/>
          </a:xfrm>
          <a:prstGeom prst="rect">
            <a:avLst/>
          </a:prstGeom>
        </p:spPr>
      </p:pic>
      <p:pic>
        <p:nvPicPr>
          <p:cNvPr id="71" name="Picture 70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7949" y="1910922"/>
            <a:ext cx="1782083" cy="1686435"/>
          </a:xfrm>
          <a:prstGeom prst="rect">
            <a:avLst/>
          </a:prstGeom>
        </p:spPr>
      </p:pic>
      <p:sp>
        <p:nvSpPr>
          <p:cNvPr id="72" name="TextBox 71"/>
          <p:cNvSpPr txBox="1"/>
          <p:nvPr/>
        </p:nvSpPr>
        <p:spPr>
          <a:xfrm>
            <a:off x="3936960" y="3707287"/>
            <a:ext cx="1725836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smtClean="0"/>
              <a:t>Huawei BTS3900 Series</a:t>
            </a:r>
            <a:br>
              <a:rPr lang="en-US" sz="1050" smtClean="0"/>
            </a:br>
            <a:r>
              <a:rPr lang="en-US" sz="1050" smtClean="0"/>
              <a:t>(Wireless Network</a:t>
            </a:r>
            <a:br>
              <a:rPr lang="en-US" sz="1050" smtClean="0"/>
            </a:br>
            <a:r>
              <a:rPr lang="en-US" sz="1050" smtClean="0"/>
              <a:t>Base Transceiver Station)</a:t>
            </a:r>
            <a:endParaRPr lang="en-US" sz="1050"/>
          </a:p>
        </p:txBody>
      </p:sp>
      <p:pic>
        <p:nvPicPr>
          <p:cNvPr id="84" name="Content Placeholder 83"/>
          <p:cNvPicPr>
            <a:picLocks noGrp="1" noChangeAspect="1"/>
          </p:cNvPicPr>
          <p:nvPr>
            <p:ph idx="1"/>
          </p:nvPr>
        </p:nvPicPr>
        <p:blipFill>
          <a:blip r:embed="rId15"/>
          <a:stretch>
            <a:fillRect/>
          </a:stretch>
        </p:blipFill>
        <p:spPr>
          <a:xfrm>
            <a:off x="5479672" y="4997634"/>
            <a:ext cx="833552" cy="628482"/>
          </a:xfrm>
          <a:prstGeom prst="rect">
            <a:avLst/>
          </a:prstGeom>
        </p:spPr>
      </p:pic>
      <p:pic>
        <p:nvPicPr>
          <p:cNvPr id="80" name="Picture 79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061352" y="4997634"/>
            <a:ext cx="833552" cy="628482"/>
          </a:xfrm>
          <a:prstGeom prst="rect">
            <a:avLst/>
          </a:prstGeom>
        </p:spPr>
      </p:pic>
      <p:pic>
        <p:nvPicPr>
          <p:cNvPr id="81" name="Picture 80"/>
          <p:cNvPicPr>
            <a:picLocks noChangeAspect="1"/>
          </p:cNvPicPr>
          <p:nvPr/>
        </p:nvPicPr>
        <p:blipFill>
          <a:blip r:embed="rId17">
            <a:grayscl/>
          </a:blip>
          <a:stretch>
            <a:fillRect/>
          </a:stretch>
        </p:blipFill>
        <p:spPr>
          <a:xfrm>
            <a:off x="2915932" y="4997634"/>
            <a:ext cx="833552" cy="628482"/>
          </a:xfrm>
          <a:prstGeom prst="rect">
            <a:avLst/>
          </a:prstGeom>
        </p:spPr>
      </p:pic>
      <p:pic>
        <p:nvPicPr>
          <p:cNvPr id="82" name="Picture 81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770512" y="4997634"/>
            <a:ext cx="833552" cy="628482"/>
          </a:xfrm>
          <a:prstGeom prst="rect">
            <a:avLst/>
          </a:prstGeom>
        </p:spPr>
      </p:pic>
      <p:pic>
        <p:nvPicPr>
          <p:cNvPr id="83" name="Picture 82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625092" y="4997634"/>
            <a:ext cx="833552" cy="628482"/>
          </a:xfrm>
          <a:prstGeom prst="rect">
            <a:avLst/>
          </a:prstGeom>
        </p:spPr>
      </p:pic>
      <p:pic>
        <p:nvPicPr>
          <p:cNvPr id="85" name="Picture 84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334254" y="4997634"/>
            <a:ext cx="833552" cy="628482"/>
          </a:xfrm>
          <a:prstGeom prst="rect">
            <a:avLst/>
          </a:prstGeom>
        </p:spPr>
      </p:pic>
      <p:pic>
        <p:nvPicPr>
          <p:cNvPr id="87" name="Picture 86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061352" y="5650872"/>
            <a:ext cx="833552" cy="628482"/>
          </a:xfrm>
          <a:prstGeom prst="rect">
            <a:avLst/>
          </a:prstGeom>
        </p:spPr>
      </p:pic>
      <p:pic>
        <p:nvPicPr>
          <p:cNvPr id="88" name="Picture 87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915932" y="5650872"/>
            <a:ext cx="833552" cy="628482"/>
          </a:xfrm>
          <a:prstGeom prst="rect">
            <a:avLst/>
          </a:prstGeom>
        </p:spPr>
      </p:pic>
      <p:pic>
        <p:nvPicPr>
          <p:cNvPr id="89" name="Picture 88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776468" y="5656197"/>
            <a:ext cx="821640" cy="623157"/>
          </a:xfrm>
          <a:prstGeom prst="rect">
            <a:avLst/>
          </a:prstGeom>
        </p:spPr>
      </p:pic>
      <p:pic>
        <p:nvPicPr>
          <p:cNvPr id="90" name="Picture 89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627814" y="5650872"/>
            <a:ext cx="833552" cy="628482"/>
          </a:xfrm>
          <a:prstGeom prst="rect">
            <a:avLst/>
          </a:prstGeom>
        </p:spPr>
      </p:pic>
      <p:pic>
        <p:nvPicPr>
          <p:cNvPr id="91" name="Picture 90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482394" y="5650872"/>
            <a:ext cx="833552" cy="628482"/>
          </a:xfrm>
          <a:prstGeom prst="rect">
            <a:avLst/>
          </a:prstGeom>
        </p:spPr>
      </p:pic>
      <p:pic>
        <p:nvPicPr>
          <p:cNvPr id="92" name="Picture 91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339696" y="5650872"/>
            <a:ext cx="833552" cy="628482"/>
          </a:xfrm>
          <a:prstGeom prst="rect">
            <a:avLst/>
          </a:prstGeom>
        </p:spPr>
      </p:pic>
      <p:sp>
        <p:nvSpPr>
          <p:cNvPr id="94" name="TextBox 93"/>
          <p:cNvSpPr txBox="1"/>
          <p:nvPr/>
        </p:nvSpPr>
        <p:spPr>
          <a:xfrm>
            <a:off x="2061352" y="6272707"/>
            <a:ext cx="510645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smtClean="0"/>
              <a:t>Mercedes Passenger Cars</a:t>
            </a:r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120577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BEAF97-9B72-45C7-AC9A-A6B9EBE7F553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E" smtClean="0"/>
              <a:t>2 Software Product Line Engineering</a:t>
            </a:r>
            <a:br>
              <a:rPr lang="en-IE" smtClean="0"/>
            </a:br>
            <a:endParaRPr lang="de-DE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913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83D748-511C-42DE-9A56-05B60C680E34}" type="slidenum">
              <a:rPr lang="en-US" smtClean="0"/>
              <a:t>12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1475" y="200534"/>
            <a:ext cx="7195973" cy="704723"/>
          </a:xfrm>
        </p:spPr>
        <p:txBody>
          <a:bodyPr>
            <a:normAutofit/>
          </a:bodyPr>
          <a:lstStyle/>
          <a:p>
            <a:r>
              <a:rPr lang="en-US" sz="2800"/>
              <a:t>Software Product Line Engineering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75" y="1852289"/>
            <a:ext cx="8429625" cy="3736035"/>
          </a:xfr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2666" y="242597"/>
            <a:ext cx="1053912" cy="24872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3040" y="574441"/>
            <a:ext cx="553538" cy="351533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371475" y="6281440"/>
            <a:ext cx="793839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50">
                <a:solidFill>
                  <a:schemeClr val="accent6"/>
                </a:solidFill>
              </a:rPr>
              <a:t>[ACM Comp. Surveys 50(1), Information &amp; Software Tech. 95; SSBSE 2016; VaMoS’14; ISSE 8(1); </a:t>
            </a:r>
            <a:r>
              <a:rPr lang="en-US" sz="1050">
                <a:solidFill>
                  <a:schemeClr val="accent6"/>
                </a:solidFill>
              </a:rPr>
              <a:t>Software Tools for Technology Transfer </a:t>
            </a:r>
            <a:r>
              <a:rPr lang="en-GB" sz="1050">
                <a:solidFill>
                  <a:schemeClr val="accent6"/>
                </a:solidFill>
              </a:rPr>
              <a:t>14(5)]</a:t>
            </a:r>
            <a:endParaRPr lang="en-GB" sz="105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5706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83D748-511C-42DE-9A56-05B60C680E34}" type="slidenum">
              <a:rPr lang="en-US" smtClean="0"/>
              <a:t>13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1475" y="200534"/>
            <a:ext cx="7195973" cy="704723"/>
          </a:xfrm>
        </p:spPr>
        <p:txBody>
          <a:bodyPr>
            <a:normAutofit/>
          </a:bodyPr>
          <a:lstStyle/>
          <a:p>
            <a:r>
              <a:rPr lang="en-US" sz="2800"/>
              <a:t>Software Product Line Engineering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75" y="1852289"/>
            <a:ext cx="8429625" cy="3736035"/>
          </a:xfr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2666" y="242597"/>
            <a:ext cx="1053912" cy="24872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3040" y="574441"/>
            <a:ext cx="553538" cy="351533"/>
          </a:xfrm>
          <a:prstGeom prst="rect">
            <a:avLst/>
          </a:prstGeom>
        </p:spPr>
      </p:pic>
      <p:pic>
        <p:nvPicPr>
          <p:cNvPr id="8" name="Picture 2" descr="C:\d2\spl\presentations\2013-07-31-ModEvo(AdvisoryBoard)\figures\bwm parts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729664" y="2237225"/>
            <a:ext cx="1134582" cy="9892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C:\d2\spl\presentations\2013-10-30-ModEvo(SFIReviewRehearsal)\figures\simplifiedFeatureModel-Configured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492" y="4299228"/>
            <a:ext cx="1217297" cy="10835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3" descr="C:\d2\spl\presentations\2013-10-30-ModEvo(SFIReviewRehearsal)\figures\simplifiedFeatureModel-Unconfigured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920" y="2289347"/>
            <a:ext cx="1217297" cy="10835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1918" y="2237225"/>
            <a:ext cx="1002372" cy="98924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5" descr="C:\d2\splpm\collaborations\bmw\2011-05-16 Meeting Dublin\2011-05-16-BMW\media\BMW3_250px-BMW_E90_front_20090301.jpg"/>
          <p:cNvPicPr preferRelativeResize="0">
            <a:picLocks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5571373" y="4529776"/>
            <a:ext cx="917585" cy="4657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2" descr="C:\d2\spl\presentations\2014-02-12-FeatureOrientedSoftwareEvolution(HP)\figures\280px-2nd_BMW_X5_--_07-14-2012.JPG"/>
          <p:cNvPicPr preferRelativeResize="0">
            <a:picLocks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564980" y="4541351"/>
            <a:ext cx="950370" cy="7082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3" descr="C:\d2\spl\presentations\2014-02-12-FeatureOrientedSoftwareEvolution(HP)\figures\800px-BMW_7er_(F01)_front_20100515.jpg"/>
          <p:cNvPicPr preferRelativeResize="0">
            <a:picLocks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8176" y="4541351"/>
            <a:ext cx="917586" cy="4880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/>
          <p:cNvSpPr/>
          <p:nvPr/>
        </p:nvSpPr>
        <p:spPr>
          <a:xfrm>
            <a:off x="371475" y="6281440"/>
            <a:ext cx="793839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50">
                <a:solidFill>
                  <a:schemeClr val="accent6"/>
                </a:solidFill>
              </a:rPr>
              <a:t>[ACM Comp. Surveys 50(1), Information &amp; Software Tech. 95; SSBSE 2016; VaMoS’14; ISSE 8(1); </a:t>
            </a:r>
            <a:r>
              <a:rPr lang="en-US" sz="1050">
                <a:solidFill>
                  <a:schemeClr val="accent6"/>
                </a:solidFill>
              </a:rPr>
              <a:t>Software Tools for Technology Transfer </a:t>
            </a:r>
            <a:r>
              <a:rPr lang="en-GB" sz="1050">
                <a:solidFill>
                  <a:schemeClr val="accent6"/>
                </a:solidFill>
              </a:rPr>
              <a:t>14(5)]</a:t>
            </a:r>
            <a:endParaRPr lang="en-GB" sz="105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1865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83D748-511C-42DE-9A56-05B60C680E34}" type="slidenum">
              <a:rPr lang="en-US" smtClean="0"/>
              <a:t>14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1475" y="200534"/>
            <a:ext cx="7195973" cy="704723"/>
          </a:xfrm>
        </p:spPr>
        <p:txBody>
          <a:bodyPr>
            <a:normAutofit/>
          </a:bodyPr>
          <a:lstStyle/>
          <a:p>
            <a:r>
              <a:rPr lang="en-US" sz="2800"/>
              <a:t>Software Product Line Engineering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2666" y="242597"/>
            <a:ext cx="1053912" cy="24872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3040" y="574441"/>
            <a:ext cx="553538" cy="351533"/>
          </a:xfrm>
          <a:prstGeom prst="rect">
            <a:avLst/>
          </a:prstGeom>
        </p:spPr>
      </p:pic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75" y="1852279"/>
            <a:ext cx="8429625" cy="3736055"/>
          </a:xfrm>
        </p:spPr>
      </p:pic>
      <p:sp>
        <p:nvSpPr>
          <p:cNvPr id="8" name="Rectangle 7"/>
          <p:cNvSpPr/>
          <p:nvPr/>
        </p:nvSpPr>
        <p:spPr>
          <a:xfrm>
            <a:off x="371475" y="6281440"/>
            <a:ext cx="793839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50">
                <a:solidFill>
                  <a:schemeClr val="accent6"/>
                </a:solidFill>
              </a:rPr>
              <a:t>[ACM Comp. Surveys 50(1), Information &amp; Software Tech. 95; SSBSE 2016; VaMoS’14; ISSE 8(1); </a:t>
            </a:r>
            <a:r>
              <a:rPr lang="en-US" sz="1050">
                <a:solidFill>
                  <a:schemeClr val="accent6"/>
                </a:solidFill>
              </a:rPr>
              <a:t>Software Tools for Technology Transfer </a:t>
            </a:r>
            <a:r>
              <a:rPr lang="en-GB" sz="1050">
                <a:solidFill>
                  <a:schemeClr val="accent6"/>
                </a:solidFill>
              </a:rPr>
              <a:t>14(5)]</a:t>
            </a:r>
            <a:endParaRPr lang="en-GB" sz="105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947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83D748-511C-42DE-9A56-05B60C680E34}" type="slidenum">
              <a:rPr lang="en-US" smtClean="0"/>
              <a:t>15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1475" y="200534"/>
            <a:ext cx="7195973" cy="704723"/>
          </a:xfrm>
        </p:spPr>
        <p:txBody>
          <a:bodyPr>
            <a:normAutofit/>
          </a:bodyPr>
          <a:lstStyle/>
          <a:p>
            <a:r>
              <a:rPr lang="en-US" sz="2800"/>
              <a:t>Software Product Line Engineering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2666" y="242597"/>
            <a:ext cx="1053912" cy="24872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3040" y="574441"/>
            <a:ext cx="553538" cy="351533"/>
          </a:xfrm>
          <a:prstGeom prst="rect">
            <a:avLst/>
          </a:prstGeom>
        </p:spPr>
      </p:pic>
      <p:pic>
        <p:nvPicPr>
          <p:cNvPr id="13" name="Content Placeholder 12"/>
          <p:cNvPicPr>
            <a:picLocks noGrp="1" noChangeAspect="1"/>
          </p:cNvPicPr>
          <p:nvPr>
            <p:ph idx="1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75" y="1858555"/>
            <a:ext cx="8429625" cy="3723502"/>
          </a:xfrm>
        </p:spPr>
      </p:pic>
      <p:sp>
        <p:nvSpPr>
          <p:cNvPr id="14" name="Rectangle 13"/>
          <p:cNvSpPr/>
          <p:nvPr/>
        </p:nvSpPr>
        <p:spPr>
          <a:xfrm>
            <a:off x="371475" y="6281440"/>
            <a:ext cx="793839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50">
                <a:solidFill>
                  <a:schemeClr val="accent6"/>
                </a:solidFill>
              </a:rPr>
              <a:t>[ACM Comp. Surveys 50(1), Information &amp; Software Tech. 95; SSBSE 2016; VaMoS’14; ISSE 8(1); </a:t>
            </a:r>
            <a:r>
              <a:rPr lang="en-US" sz="1050">
                <a:solidFill>
                  <a:schemeClr val="accent6"/>
                </a:solidFill>
              </a:rPr>
              <a:t>Software Tools for Technology Transfer </a:t>
            </a:r>
            <a:r>
              <a:rPr lang="en-GB" sz="1050">
                <a:solidFill>
                  <a:schemeClr val="accent6"/>
                </a:solidFill>
              </a:rPr>
              <a:t>14(5)]</a:t>
            </a:r>
            <a:endParaRPr lang="en-GB" sz="105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0158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BEAF97-9B72-45C7-AC9A-A6B9EBE7F553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972694" y="200534"/>
            <a:ext cx="3408024" cy="704723"/>
          </a:xfrm>
        </p:spPr>
        <p:txBody>
          <a:bodyPr/>
          <a:lstStyle/>
          <a:p>
            <a:pPr algn="ctr"/>
            <a:r>
              <a:rPr lang="en-US" sz="2000" smtClean="0"/>
              <a:t>Characteristics of a Software Product Line</a:t>
            </a:r>
            <a:endParaRPr lang="en-US" sz="200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75" y="1389549"/>
            <a:ext cx="8429625" cy="4661514"/>
          </a:xfrm>
        </p:spPr>
      </p:pic>
      <p:sp>
        <p:nvSpPr>
          <p:cNvPr id="8" name="Rectangular Callout 7"/>
          <p:cNvSpPr/>
          <p:nvPr/>
        </p:nvSpPr>
        <p:spPr>
          <a:xfrm>
            <a:off x="371475" y="200534"/>
            <a:ext cx="1601219" cy="1203049"/>
          </a:xfrm>
          <a:prstGeom prst="wedgeRectCallout">
            <a:avLst>
              <a:gd name="adj1" fmla="val 36760"/>
              <a:gd name="adj2" fmla="val 68230"/>
            </a:avLst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IE" sz="2000" dirty="0">
                <a:solidFill>
                  <a:schemeClr val="tx1"/>
                </a:solidFill>
              </a:rPr>
              <a:t>Sharing a common, </a:t>
            </a:r>
            <a:r>
              <a:rPr lang="en-IE" sz="2000" b="1" dirty="0">
                <a:solidFill>
                  <a:schemeClr val="tx1"/>
                </a:solidFill>
              </a:rPr>
              <a:t>managed</a:t>
            </a:r>
            <a:r>
              <a:rPr lang="en-IE" sz="2000" dirty="0">
                <a:solidFill>
                  <a:schemeClr val="tx1"/>
                </a:solidFill>
              </a:rPr>
              <a:t> set of features</a:t>
            </a:r>
          </a:p>
        </p:txBody>
      </p:sp>
      <p:sp>
        <p:nvSpPr>
          <p:cNvPr id="9" name="Rectangular Callout 8"/>
          <p:cNvSpPr/>
          <p:nvPr/>
        </p:nvSpPr>
        <p:spPr>
          <a:xfrm>
            <a:off x="5380719" y="200534"/>
            <a:ext cx="3420381" cy="897996"/>
          </a:xfrm>
          <a:prstGeom prst="wedgeRectCallout">
            <a:avLst>
              <a:gd name="adj1" fmla="val 859"/>
              <a:gd name="adj2" fmla="val 125875"/>
            </a:avLst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IE" sz="2000" dirty="0">
                <a:solidFill>
                  <a:schemeClr val="tx1"/>
                </a:solidFill>
              </a:rPr>
              <a:t>Developed from a common set of core assets in a prescribed </a:t>
            </a:r>
            <a:r>
              <a:rPr lang="en-IE" sz="2000">
                <a:solidFill>
                  <a:schemeClr val="tx1"/>
                </a:solidFill>
              </a:rPr>
              <a:t>way </a:t>
            </a:r>
            <a:r>
              <a:rPr lang="en-IE" sz="2000" smtClean="0">
                <a:solidFill>
                  <a:schemeClr val="tx1"/>
                </a:solidFill>
              </a:rPr>
              <a:t>(</a:t>
            </a:r>
            <a:r>
              <a:rPr lang="en-IE" sz="2000" b="1" u="sng" smtClean="0">
                <a:solidFill>
                  <a:schemeClr val="tx1"/>
                </a:solidFill>
              </a:rPr>
              <a:t>strategic</a:t>
            </a:r>
            <a:r>
              <a:rPr lang="en-IE" sz="2000" smtClean="0">
                <a:solidFill>
                  <a:schemeClr val="tx1"/>
                </a:solidFill>
              </a:rPr>
              <a:t> reuse</a:t>
            </a:r>
            <a:r>
              <a:rPr lang="en-IE" sz="20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10" name="Rectangular Callout 9"/>
          <p:cNvSpPr/>
          <p:nvPr/>
        </p:nvSpPr>
        <p:spPr>
          <a:xfrm>
            <a:off x="2980452" y="4627419"/>
            <a:ext cx="2400267" cy="900100"/>
          </a:xfrm>
          <a:prstGeom prst="wedgeRectCallout">
            <a:avLst>
              <a:gd name="adj1" fmla="val 54648"/>
              <a:gd name="adj2" fmla="val -112085"/>
            </a:avLst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IE" sz="2000" dirty="0">
                <a:solidFill>
                  <a:schemeClr val="tx1"/>
                </a:solidFill>
              </a:rPr>
              <a:t>Set </a:t>
            </a:r>
            <a:r>
              <a:rPr lang="en-IE" sz="2000">
                <a:solidFill>
                  <a:schemeClr val="tx1"/>
                </a:solidFill>
              </a:rPr>
              <a:t>of </a:t>
            </a:r>
            <a:r>
              <a:rPr lang="en-IE" sz="2000" smtClean="0">
                <a:solidFill>
                  <a:schemeClr val="tx1"/>
                </a:solidFill>
              </a:rPr>
              <a:t>similar software </a:t>
            </a:r>
            <a:r>
              <a:rPr lang="en-IE" sz="2000" dirty="0">
                <a:solidFill>
                  <a:schemeClr val="tx1"/>
                </a:solidFill>
              </a:rPr>
              <a:t>intensive systems</a:t>
            </a:r>
          </a:p>
        </p:txBody>
      </p:sp>
      <p:sp>
        <p:nvSpPr>
          <p:cNvPr id="11" name="Rectangular Callout 10"/>
          <p:cNvSpPr/>
          <p:nvPr/>
        </p:nvSpPr>
        <p:spPr>
          <a:xfrm>
            <a:off x="2980452" y="5635255"/>
            <a:ext cx="2400267" cy="900100"/>
          </a:xfrm>
          <a:prstGeom prst="wedgeRectCallout">
            <a:avLst>
              <a:gd name="adj1" fmla="val 100945"/>
              <a:gd name="adj2" fmla="val -49375"/>
            </a:avLst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IE" sz="2000" dirty="0">
                <a:solidFill>
                  <a:schemeClr val="tx1"/>
                </a:solidFill>
              </a:rPr>
              <a:t>Targeting a market segment (scope)</a:t>
            </a:r>
          </a:p>
        </p:txBody>
      </p:sp>
      <p:sp>
        <p:nvSpPr>
          <p:cNvPr id="13" name="Rectangular Callout 12"/>
          <p:cNvSpPr/>
          <p:nvPr/>
        </p:nvSpPr>
        <p:spPr>
          <a:xfrm>
            <a:off x="475829" y="4627419"/>
            <a:ext cx="2400267" cy="900100"/>
          </a:xfrm>
          <a:prstGeom prst="wedgeRectCallout">
            <a:avLst>
              <a:gd name="adj1" fmla="val 42825"/>
              <a:gd name="adj2" fmla="val -168134"/>
            </a:avLst>
          </a:prstGeom>
          <a:solidFill>
            <a:schemeClr val="accent4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IE" sz="2000" smtClean="0">
                <a:solidFill>
                  <a:schemeClr val="tx1"/>
                </a:solidFill>
              </a:rPr>
              <a:t>Mechanisms for Efficient Derivation</a:t>
            </a:r>
          </a:p>
          <a:p>
            <a:pPr algn="ctr">
              <a:lnSpc>
                <a:spcPct val="90000"/>
              </a:lnSpc>
            </a:pPr>
            <a:r>
              <a:rPr lang="en-IE" sz="2000" smtClean="0">
                <a:solidFill>
                  <a:schemeClr val="tx1"/>
                </a:solidFill>
              </a:rPr>
              <a:t>(Automation)</a:t>
            </a:r>
            <a:endParaRPr lang="en-IE" sz="2000" dirty="0">
              <a:solidFill>
                <a:schemeClr val="tx1"/>
              </a:solidFill>
            </a:endParaRPr>
          </a:p>
        </p:txBody>
      </p:sp>
      <p:sp>
        <p:nvSpPr>
          <p:cNvPr id="14" name="Rectangular Callout 13"/>
          <p:cNvSpPr/>
          <p:nvPr/>
        </p:nvSpPr>
        <p:spPr>
          <a:xfrm>
            <a:off x="475830" y="4627419"/>
            <a:ext cx="2400267" cy="900100"/>
          </a:xfrm>
          <a:prstGeom prst="wedgeRectCallout">
            <a:avLst>
              <a:gd name="adj1" fmla="val 111573"/>
              <a:gd name="adj2" fmla="val -178643"/>
            </a:avLst>
          </a:prstGeom>
          <a:solidFill>
            <a:schemeClr val="accent4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IE" sz="1200" smtClean="0">
                <a:solidFill>
                  <a:schemeClr val="tx1"/>
                </a:solidFill>
              </a:rPr>
              <a:t>Ideally: </a:t>
            </a:r>
            <a:r>
              <a:rPr lang="en-IE" sz="2000" smtClean="0">
                <a:solidFill>
                  <a:schemeClr val="tx1"/>
                </a:solidFill>
              </a:rPr>
              <a:t>Mechanisms for Efficient Derivation</a:t>
            </a:r>
          </a:p>
          <a:p>
            <a:pPr algn="ctr">
              <a:lnSpc>
                <a:spcPct val="90000"/>
              </a:lnSpc>
            </a:pPr>
            <a:r>
              <a:rPr lang="en-IE" sz="2000" smtClean="0">
                <a:solidFill>
                  <a:schemeClr val="tx1"/>
                </a:solidFill>
              </a:rPr>
              <a:t>(Automation)</a:t>
            </a:r>
            <a:endParaRPr lang="en-IE" sz="2000" baseline="-25000" dirty="0">
              <a:solidFill>
                <a:schemeClr val="tx1"/>
              </a:solidFill>
            </a:endParaRPr>
          </a:p>
        </p:txBody>
      </p:sp>
      <p:sp>
        <p:nvSpPr>
          <p:cNvPr id="15" name="Text Placeholder 5"/>
          <p:cNvSpPr txBox="1">
            <a:spLocks/>
          </p:cNvSpPr>
          <p:nvPr/>
        </p:nvSpPr>
        <p:spPr>
          <a:xfrm>
            <a:off x="481831" y="5969876"/>
            <a:ext cx="8208912" cy="54007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1200" smtClean="0"/>
              <a:t>[Clements and Northrop 2002]</a:t>
            </a:r>
            <a:br>
              <a:rPr lang="de-DE" sz="1200" smtClean="0"/>
            </a:br>
            <a:r>
              <a:rPr lang="de-DE" sz="1200" smtClean="0"/>
              <a:t>[Botterweck et al. 2007]</a:t>
            </a:r>
            <a:br>
              <a:rPr lang="de-DE" sz="1200" smtClean="0"/>
            </a:br>
            <a:r>
              <a:rPr lang="de-DE" sz="1200" smtClean="0"/>
              <a:t>[Botterweck et al. 2009]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3514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3" grpId="0" animBg="1"/>
      <p:bldP spid="1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sz="4000" smtClean="0"/>
              <a:t>2.1 Product Configuration and Derivation</a:t>
            </a:r>
            <a:endParaRPr lang="en-IE" sz="4000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BEAF97-9B72-45C7-AC9A-A6B9EBE7F553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137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BEAF97-9B72-45C7-AC9A-A6B9EBE7F553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81831" y="200534"/>
            <a:ext cx="4898887" cy="704723"/>
          </a:xfrm>
        </p:spPr>
        <p:txBody>
          <a:bodyPr/>
          <a:lstStyle/>
          <a:p>
            <a:r>
              <a:rPr lang="en-US" sz="2000" smtClean="0"/>
              <a:t>Product Configuration and Derivation</a:t>
            </a:r>
            <a:endParaRPr lang="en-US" sz="200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75" y="1389549"/>
            <a:ext cx="8429625" cy="4661514"/>
          </a:xfrm>
        </p:spPr>
      </p:pic>
      <p:sp>
        <p:nvSpPr>
          <p:cNvPr id="12" name="Freeform 11"/>
          <p:cNvSpPr/>
          <p:nvPr/>
        </p:nvSpPr>
        <p:spPr>
          <a:xfrm rot="3225314" flipV="1">
            <a:off x="7536059" y="704499"/>
            <a:ext cx="876753" cy="260392"/>
          </a:xfrm>
          <a:custGeom>
            <a:avLst/>
            <a:gdLst>
              <a:gd name="connsiteX0" fmla="*/ 2686050 w 2686050"/>
              <a:gd name="connsiteY0" fmla="*/ 0 h 962025"/>
              <a:gd name="connsiteX1" fmla="*/ 219075 w 2686050"/>
              <a:gd name="connsiteY1" fmla="*/ 962025 h 962025"/>
              <a:gd name="connsiteX2" fmla="*/ 0 w 2686050"/>
              <a:gd name="connsiteY2" fmla="*/ 133350 h 962025"/>
              <a:gd name="connsiteX3" fmla="*/ 2686050 w 2686050"/>
              <a:gd name="connsiteY3" fmla="*/ 0 h 962025"/>
              <a:gd name="connsiteX0" fmla="*/ 2552700 w 2552700"/>
              <a:gd name="connsiteY0" fmla="*/ 0 h 962025"/>
              <a:gd name="connsiteX1" fmla="*/ 85725 w 2552700"/>
              <a:gd name="connsiteY1" fmla="*/ 962025 h 962025"/>
              <a:gd name="connsiteX2" fmla="*/ 0 w 2552700"/>
              <a:gd name="connsiteY2" fmla="*/ 628650 h 962025"/>
              <a:gd name="connsiteX3" fmla="*/ 2552700 w 2552700"/>
              <a:gd name="connsiteY3" fmla="*/ 0 h 962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52700" h="962025">
                <a:moveTo>
                  <a:pt x="2552700" y="0"/>
                </a:moveTo>
                <a:lnTo>
                  <a:pt x="85725" y="962025"/>
                </a:lnTo>
                <a:lnTo>
                  <a:pt x="0" y="628650"/>
                </a:lnTo>
                <a:lnTo>
                  <a:pt x="2552700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" name="Rectangle 16"/>
          <p:cNvSpPr/>
          <p:nvPr/>
        </p:nvSpPr>
        <p:spPr>
          <a:xfrm>
            <a:off x="5650370" y="477535"/>
            <a:ext cx="2864981" cy="3047428"/>
          </a:xfrm>
          <a:prstGeom prst="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350"/>
              <a:t>Interactive Configuration Tool S2T2,</a:t>
            </a:r>
          </a:p>
          <a:p>
            <a:r>
              <a:rPr lang="en-US" sz="1350"/>
              <a:t>Multi-objective Optimisation MILPIBEA</a:t>
            </a:r>
          </a:p>
        </p:txBody>
      </p:sp>
      <p:pic>
        <p:nvPicPr>
          <p:cNvPr id="18" name="Content Placeholder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3947" y="968711"/>
            <a:ext cx="1001556" cy="1261433"/>
          </a:xfrm>
          <a:prstGeom prst="rect">
            <a:avLst/>
          </a:prstGeom>
        </p:spPr>
      </p:pic>
      <p:pic>
        <p:nvPicPr>
          <p:cNvPr id="19" name="Content Placeholder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8408" y="958876"/>
            <a:ext cx="1634039" cy="1281100"/>
          </a:xfrm>
          <a:prstGeom prst="rect">
            <a:avLst/>
          </a:prstGeom>
        </p:spPr>
      </p:pic>
      <p:pic>
        <p:nvPicPr>
          <p:cNvPr id="20" name="Picture 4" descr="C:\d2\spl\presentations\2010-11-25-CSET2\visualVariabilityManagement\figures\visualisations\complexmodels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713947" y="2304363"/>
            <a:ext cx="1001556" cy="1113830"/>
          </a:xfrm>
          <a:prstGeom prst="rect">
            <a:avLst/>
          </a:prstGeom>
        </p:spPr>
      </p:pic>
      <p:pic>
        <p:nvPicPr>
          <p:cNvPr id="21" name="Picture 2" descr="C:\d2\spl\presentations\2010-11-25-CSET2\visualVariabilityManagement\figures\visualisations\coconfiguration.png"/>
          <p:cNvPicPr>
            <a:picLocks noChangeAspect="1" noChangeArrowheads="1"/>
          </p:cNvPicPr>
          <p:nvPr/>
        </p:nvPicPr>
        <p:blipFill>
          <a:blip r:embed="rId6" cstate="print"/>
          <a:stretch>
            <a:fillRect/>
          </a:stretch>
        </p:blipFill>
        <p:spPr bwMode="auto">
          <a:xfrm>
            <a:off x="6798408" y="2304364"/>
            <a:ext cx="1634039" cy="1122841"/>
          </a:xfrm>
          <a:prstGeom prst="rect">
            <a:avLst/>
          </a:prstGeom>
        </p:spPr>
      </p:pic>
      <p:sp>
        <p:nvSpPr>
          <p:cNvPr id="22" name="Freeform 21"/>
          <p:cNvSpPr/>
          <p:nvPr/>
        </p:nvSpPr>
        <p:spPr>
          <a:xfrm rot="15712053">
            <a:off x="5038043" y="3103318"/>
            <a:ext cx="588011" cy="1233974"/>
          </a:xfrm>
          <a:custGeom>
            <a:avLst/>
            <a:gdLst>
              <a:gd name="connsiteX0" fmla="*/ 2686050 w 2686050"/>
              <a:gd name="connsiteY0" fmla="*/ 0 h 962025"/>
              <a:gd name="connsiteX1" fmla="*/ 219075 w 2686050"/>
              <a:gd name="connsiteY1" fmla="*/ 962025 h 962025"/>
              <a:gd name="connsiteX2" fmla="*/ 0 w 2686050"/>
              <a:gd name="connsiteY2" fmla="*/ 133350 h 962025"/>
              <a:gd name="connsiteX3" fmla="*/ 2686050 w 2686050"/>
              <a:gd name="connsiteY3" fmla="*/ 0 h 962025"/>
              <a:gd name="connsiteX0" fmla="*/ 2552700 w 2552700"/>
              <a:gd name="connsiteY0" fmla="*/ 0 h 962025"/>
              <a:gd name="connsiteX1" fmla="*/ 85725 w 2552700"/>
              <a:gd name="connsiteY1" fmla="*/ 962025 h 962025"/>
              <a:gd name="connsiteX2" fmla="*/ 0 w 2552700"/>
              <a:gd name="connsiteY2" fmla="*/ 628650 h 962025"/>
              <a:gd name="connsiteX3" fmla="*/ 2552700 w 2552700"/>
              <a:gd name="connsiteY3" fmla="*/ 0 h 962025"/>
              <a:gd name="connsiteX0" fmla="*/ 4031040 w 4031040"/>
              <a:gd name="connsiteY0" fmla="*/ 0 h 962025"/>
              <a:gd name="connsiteX1" fmla="*/ 1564065 w 4031040"/>
              <a:gd name="connsiteY1" fmla="*/ 962025 h 962025"/>
              <a:gd name="connsiteX2" fmla="*/ 0 w 4031040"/>
              <a:gd name="connsiteY2" fmla="*/ 950818 h 962025"/>
              <a:gd name="connsiteX3" fmla="*/ 4031040 w 4031040"/>
              <a:gd name="connsiteY3" fmla="*/ 0 h 962025"/>
              <a:gd name="connsiteX0" fmla="*/ 4031040 w 4031040"/>
              <a:gd name="connsiteY0" fmla="*/ 0 h 950818"/>
              <a:gd name="connsiteX1" fmla="*/ 3056297 w 4031040"/>
              <a:gd name="connsiteY1" fmla="*/ 939151 h 950818"/>
              <a:gd name="connsiteX2" fmla="*/ 0 w 4031040"/>
              <a:gd name="connsiteY2" fmla="*/ 950818 h 950818"/>
              <a:gd name="connsiteX3" fmla="*/ 4031040 w 4031040"/>
              <a:gd name="connsiteY3" fmla="*/ 0 h 950818"/>
              <a:gd name="connsiteX0" fmla="*/ 1514017 w 1514017"/>
              <a:gd name="connsiteY0" fmla="*/ 0 h 939151"/>
              <a:gd name="connsiteX1" fmla="*/ 539274 w 1514017"/>
              <a:gd name="connsiteY1" fmla="*/ 939151 h 939151"/>
              <a:gd name="connsiteX2" fmla="*/ -1 w 1514017"/>
              <a:gd name="connsiteY2" fmla="*/ 850074 h 939151"/>
              <a:gd name="connsiteX3" fmla="*/ 1514017 w 1514017"/>
              <a:gd name="connsiteY3" fmla="*/ 0 h 939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14017" h="939151">
                <a:moveTo>
                  <a:pt x="1514017" y="0"/>
                </a:moveTo>
                <a:lnTo>
                  <a:pt x="539274" y="939151"/>
                </a:lnTo>
                <a:lnTo>
                  <a:pt x="-1" y="850074"/>
                </a:lnTo>
                <a:lnTo>
                  <a:pt x="1514017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3" name="TextBox 22"/>
          <p:cNvSpPr txBox="1"/>
          <p:nvPr/>
        </p:nvSpPr>
        <p:spPr>
          <a:xfrm>
            <a:off x="5641536" y="3610005"/>
            <a:ext cx="3002456" cy="300082"/>
          </a:xfrm>
          <a:prstGeom prst="rect">
            <a:avLst/>
          </a:prstGeom>
          <a:solidFill>
            <a:schemeClr val="accent2">
              <a:lumMod val="5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r>
              <a:rPr lang="en-US" sz="1350"/>
              <a:t>How to Increase Level of Automation?</a:t>
            </a:r>
          </a:p>
        </p:txBody>
      </p:sp>
      <p:sp>
        <p:nvSpPr>
          <p:cNvPr id="24" name="Rectangle 23"/>
          <p:cNvSpPr/>
          <p:nvPr/>
        </p:nvSpPr>
        <p:spPr>
          <a:xfrm>
            <a:off x="5650370" y="3887005"/>
            <a:ext cx="2993622" cy="2525285"/>
          </a:xfrm>
          <a:prstGeom prst="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350"/>
              <a:t>Various Techniques for Model-driven SE,</a:t>
            </a:r>
          </a:p>
          <a:p>
            <a:r>
              <a:rPr lang="en-US" sz="1350"/>
              <a:t>Domain-specific Approaches, e.g., Embedded, Aerospace, Automotive, ...</a:t>
            </a:r>
          </a:p>
        </p:txBody>
      </p:sp>
      <p:pic>
        <p:nvPicPr>
          <p:cNvPr id="25" name="Picture 2" descr="C:\d5\eclipse-3.5-mee\runtime-EclipseApplication\org.mee.xmdl3.examples\src\parkingAssistantSimple\products\minimal\parkingAssistant.fmprimitives_inConfigurator_cropped.png"/>
          <p:cNvPicPr>
            <a:picLocks noChangeAspect="1" noChangeArrowheads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721919" y="4574531"/>
            <a:ext cx="2863080" cy="625157"/>
          </a:xfrm>
          <a:prstGeom prst="rect">
            <a:avLst/>
          </a:prstGeom>
        </p:spPr>
      </p:pic>
      <p:pic>
        <p:nvPicPr>
          <p:cNvPr id="26" name="Content Placeholder 6" descr="parkingAssistant.mdl.png"/>
          <p:cNvPicPr>
            <a:picLocks noChangeAspect="1"/>
          </p:cNvPicPr>
          <p:nvPr/>
        </p:nvPicPr>
        <p:blipFill rotWithShape="1">
          <a:blip r:embed="rId8" cstate="print"/>
          <a:srcRect l="4963" t="15265" r="11307" b="18928"/>
          <a:stretch/>
        </p:blipFill>
        <p:spPr>
          <a:xfrm>
            <a:off x="5721920" y="5232587"/>
            <a:ext cx="2863079" cy="1073507"/>
          </a:xfrm>
          <a:prstGeom prst="rect">
            <a:avLst/>
          </a:prstGeom>
        </p:spPr>
      </p:pic>
      <p:sp>
        <p:nvSpPr>
          <p:cNvPr id="27" name="Freeform 26"/>
          <p:cNvSpPr/>
          <p:nvPr/>
        </p:nvSpPr>
        <p:spPr>
          <a:xfrm rot="13052654">
            <a:off x="4225541" y="-341574"/>
            <a:ext cx="442813" cy="4139104"/>
          </a:xfrm>
          <a:custGeom>
            <a:avLst/>
            <a:gdLst>
              <a:gd name="connsiteX0" fmla="*/ 2686050 w 2686050"/>
              <a:gd name="connsiteY0" fmla="*/ 0 h 962025"/>
              <a:gd name="connsiteX1" fmla="*/ 219075 w 2686050"/>
              <a:gd name="connsiteY1" fmla="*/ 962025 h 962025"/>
              <a:gd name="connsiteX2" fmla="*/ 0 w 2686050"/>
              <a:gd name="connsiteY2" fmla="*/ 133350 h 962025"/>
              <a:gd name="connsiteX3" fmla="*/ 2686050 w 2686050"/>
              <a:gd name="connsiteY3" fmla="*/ 0 h 962025"/>
              <a:gd name="connsiteX0" fmla="*/ 2552700 w 2552700"/>
              <a:gd name="connsiteY0" fmla="*/ 0 h 962025"/>
              <a:gd name="connsiteX1" fmla="*/ 85725 w 2552700"/>
              <a:gd name="connsiteY1" fmla="*/ 962025 h 962025"/>
              <a:gd name="connsiteX2" fmla="*/ 0 w 2552700"/>
              <a:gd name="connsiteY2" fmla="*/ 628650 h 962025"/>
              <a:gd name="connsiteX3" fmla="*/ 2552700 w 2552700"/>
              <a:gd name="connsiteY3" fmla="*/ 0 h 962025"/>
              <a:gd name="connsiteX0" fmla="*/ 4031040 w 4031040"/>
              <a:gd name="connsiteY0" fmla="*/ 0 h 962025"/>
              <a:gd name="connsiteX1" fmla="*/ 1564065 w 4031040"/>
              <a:gd name="connsiteY1" fmla="*/ 962025 h 962025"/>
              <a:gd name="connsiteX2" fmla="*/ 0 w 4031040"/>
              <a:gd name="connsiteY2" fmla="*/ 950818 h 962025"/>
              <a:gd name="connsiteX3" fmla="*/ 4031040 w 4031040"/>
              <a:gd name="connsiteY3" fmla="*/ 0 h 962025"/>
              <a:gd name="connsiteX0" fmla="*/ 4031040 w 4031040"/>
              <a:gd name="connsiteY0" fmla="*/ 0 h 950818"/>
              <a:gd name="connsiteX1" fmla="*/ 3056297 w 4031040"/>
              <a:gd name="connsiteY1" fmla="*/ 939151 h 950818"/>
              <a:gd name="connsiteX2" fmla="*/ 0 w 4031040"/>
              <a:gd name="connsiteY2" fmla="*/ 950818 h 950818"/>
              <a:gd name="connsiteX3" fmla="*/ 4031040 w 4031040"/>
              <a:gd name="connsiteY3" fmla="*/ 0 h 950818"/>
              <a:gd name="connsiteX0" fmla="*/ 1514017 w 1514017"/>
              <a:gd name="connsiteY0" fmla="*/ 0 h 939151"/>
              <a:gd name="connsiteX1" fmla="*/ 539274 w 1514017"/>
              <a:gd name="connsiteY1" fmla="*/ 939151 h 939151"/>
              <a:gd name="connsiteX2" fmla="*/ -1 w 1514017"/>
              <a:gd name="connsiteY2" fmla="*/ 850074 h 939151"/>
              <a:gd name="connsiteX3" fmla="*/ 1514017 w 1514017"/>
              <a:gd name="connsiteY3" fmla="*/ 0 h 939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14017" h="939151">
                <a:moveTo>
                  <a:pt x="1514017" y="0"/>
                </a:moveTo>
                <a:lnTo>
                  <a:pt x="539274" y="939151"/>
                </a:lnTo>
                <a:lnTo>
                  <a:pt x="-1" y="850074"/>
                </a:lnTo>
                <a:lnTo>
                  <a:pt x="1514017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8" name="TextBox 27"/>
          <p:cNvSpPr txBox="1"/>
          <p:nvPr/>
        </p:nvSpPr>
        <p:spPr>
          <a:xfrm>
            <a:off x="5650370" y="156369"/>
            <a:ext cx="2864981" cy="300082"/>
          </a:xfrm>
          <a:prstGeom prst="rect">
            <a:avLst/>
          </a:prstGeom>
          <a:solidFill>
            <a:schemeClr val="accent2">
              <a:lumMod val="5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350"/>
              <a:t>How to Support Configuration?</a:t>
            </a:r>
          </a:p>
        </p:txBody>
      </p:sp>
    </p:spTree>
    <p:extLst>
      <p:ext uri="{BB962C8B-B14F-4D97-AF65-F5344CB8AC3E}">
        <p14:creationId xmlns:p14="http://schemas.microsoft.com/office/powerpoint/2010/main" val="2907884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7" grpId="0" animBg="1"/>
      <p:bldP spid="22" grpId="0" animBg="1"/>
      <p:bldP spid="23" grpId="0" animBg="1"/>
      <p:bldP spid="24" grpId="0" animBg="1"/>
      <p:bldP spid="27" grpId="0" animBg="1"/>
      <p:bldP spid="2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sz="4000" smtClean="0"/>
              <a:t>2.2 Optimisation of Product Configurations</a:t>
            </a:r>
            <a:endParaRPr lang="en-IE" sz="4000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BEAF97-9B72-45C7-AC9A-A6B9EBE7F553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343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smtClean="0"/>
              <a:t>1 </a:t>
            </a:r>
            <a:r>
              <a:rPr lang="de-DE" dirty="0" smtClean="0"/>
              <a:t>Motivation</a:t>
            </a:r>
            <a:endParaRPr lang="en-IE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BEAF97-9B72-45C7-AC9A-A6B9EBE7F553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809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7" name="Straight Arrow Connector 56"/>
          <p:cNvCxnSpPr/>
          <p:nvPr/>
        </p:nvCxnSpPr>
        <p:spPr>
          <a:xfrm flipH="1" flipV="1">
            <a:off x="601093" y="2755510"/>
            <a:ext cx="38609" cy="1329023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 flipH="1" flipV="1">
            <a:off x="398971" y="2758734"/>
            <a:ext cx="30733" cy="223067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137594" y="1280301"/>
            <a:ext cx="2161107" cy="1507243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noAutofit/>
          </a:bodyPr>
          <a:lstStyle/>
          <a:p>
            <a:endParaRPr lang="en-GB" sz="1000" b="1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07033" y="714986"/>
            <a:ext cx="7296150" cy="401123"/>
          </a:xfrm>
        </p:spPr>
        <p:txBody>
          <a:bodyPr>
            <a:normAutofit fontScale="90000"/>
          </a:bodyPr>
          <a:lstStyle/>
          <a:p>
            <a:r>
              <a:rPr lang="en-GB" noProof="0" dirty="0" smtClean="0"/>
              <a:t>Configuration of Product Variants</a:t>
            </a:r>
            <a:endParaRPr lang="en-GB" noProof="0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7592" y="3181350"/>
            <a:ext cx="1005417" cy="754063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A66AF-5708-4E27-90A7-13841D73B799}" type="slidenum">
              <a:rPr lang="en-US" smtClean="0"/>
              <a:t>20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9708" y="4016126"/>
            <a:ext cx="1003300" cy="7524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7592" y="4849314"/>
            <a:ext cx="1005417" cy="75406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843008" y="3368772"/>
            <a:ext cx="944489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€42,000</a:t>
            </a:r>
            <a:endParaRPr lang="en-GB" dirty="0"/>
          </a:p>
        </p:txBody>
      </p:sp>
      <p:sp>
        <p:nvSpPr>
          <p:cNvPr id="15" name="TextBox 14"/>
          <p:cNvSpPr txBox="1"/>
          <p:nvPr/>
        </p:nvSpPr>
        <p:spPr>
          <a:xfrm>
            <a:off x="4843008" y="4198214"/>
            <a:ext cx="944489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€55,000</a:t>
            </a:r>
            <a:endParaRPr lang="en-GB" dirty="0"/>
          </a:p>
        </p:txBody>
      </p:sp>
      <p:sp>
        <p:nvSpPr>
          <p:cNvPr id="16" name="TextBox 15"/>
          <p:cNvSpPr txBox="1"/>
          <p:nvPr/>
        </p:nvSpPr>
        <p:spPr>
          <a:xfrm>
            <a:off x="4843008" y="5009213"/>
            <a:ext cx="944489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€75,000</a:t>
            </a:r>
            <a:endParaRPr lang="en-GB" dirty="0"/>
          </a:p>
        </p:txBody>
      </p:sp>
      <p:sp>
        <p:nvSpPr>
          <p:cNvPr id="17" name="TextBox 16"/>
          <p:cNvSpPr txBox="1"/>
          <p:nvPr/>
        </p:nvSpPr>
        <p:spPr>
          <a:xfrm>
            <a:off x="5997496" y="3373714"/>
            <a:ext cx="1172487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120 </a:t>
            </a:r>
            <a:r>
              <a:rPr lang="de-DE" sz="1400" dirty="0"/>
              <a:t>g/km</a:t>
            </a:r>
            <a:endParaRPr lang="en-GB" sz="1400" dirty="0"/>
          </a:p>
        </p:txBody>
      </p:sp>
      <p:sp>
        <p:nvSpPr>
          <p:cNvPr id="20" name="TextBox 19"/>
          <p:cNvSpPr txBox="1"/>
          <p:nvPr/>
        </p:nvSpPr>
        <p:spPr>
          <a:xfrm>
            <a:off x="5997496" y="4198981"/>
            <a:ext cx="1172487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136</a:t>
            </a:r>
            <a:r>
              <a:rPr lang="de-DE" sz="1400" dirty="0"/>
              <a:t> g/km</a:t>
            </a:r>
            <a:endParaRPr lang="en-GB" sz="1400" dirty="0"/>
          </a:p>
        </p:txBody>
      </p:sp>
      <p:sp>
        <p:nvSpPr>
          <p:cNvPr id="21" name="TextBox 20"/>
          <p:cNvSpPr txBox="1"/>
          <p:nvPr/>
        </p:nvSpPr>
        <p:spPr>
          <a:xfrm>
            <a:off x="5997496" y="5014444"/>
            <a:ext cx="1172487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192</a:t>
            </a:r>
            <a:r>
              <a:rPr lang="de-DE" sz="1400" dirty="0"/>
              <a:t> g/km</a:t>
            </a:r>
            <a:endParaRPr lang="en-GB" sz="1400" dirty="0"/>
          </a:p>
        </p:txBody>
      </p:sp>
      <p:sp>
        <p:nvSpPr>
          <p:cNvPr id="22" name="TextBox 21"/>
          <p:cNvSpPr txBox="1"/>
          <p:nvPr/>
        </p:nvSpPr>
        <p:spPr>
          <a:xfrm>
            <a:off x="691896" y="3203345"/>
            <a:ext cx="1113968" cy="24622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1000" dirty="0"/>
              <a:t>Petrol</a:t>
            </a:r>
            <a:endParaRPr lang="en-GB" sz="1000" dirty="0"/>
          </a:p>
        </p:txBody>
      </p:sp>
      <p:sp>
        <p:nvSpPr>
          <p:cNvPr id="25" name="TextBox 24"/>
          <p:cNvSpPr txBox="1"/>
          <p:nvPr/>
        </p:nvSpPr>
        <p:spPr>
          <a:xfrm>
            <a:off x="691896" y="3449566"/>
            <a:ext cx="1113968" cy="24622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1000" dirty="0"/>
              <a:t>4 Cylinder</a:t>
            </a:r>
            <a:endParaRPr lang="en-GB" sz="1000" dirty="0"/>
          </a:p>
        </p:txBody>
      </p:sp>
      <p:sp>
        <p:nvSpPr>
          <p:cNvPr id="26" name="TextBox 25"/>
          <p:cNvSpPr txBox="1"/>
          <p:nvPr/>
        </p:nvSpPr>
        <p:spPr>
          <a:xfrm>
            <a:off x="691895" y="3689192"/>
            <a:ext cx="1113968" cy="24622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1000" dirty="0"/>
              <a:t>No Sports Pack</a:t>
            </a:r>
            <a:endParaRPr lang="en-GB" sz="1000" dirty="0"/>
          </a:p>
        </p:txBody>
      </p:sp>
      <p:grpSp>
        <p:nvGrpSpPr>
          <p:cNvPr id="77" name="Group 76"/>
          <p:cNvGrpSpPr/>
          <p:nvPr/>
        </p:nvGrpSpPr>
        <p:grpSpPr>
          <a:xfrm>
            <a:off x="539495" y="4035357"/>
            <a:ext cx="1113969" cy="732068"/>
            <a:chOff x="539494" y="3519681"/>
            <a:chExt cx="1113969" cy="732068"/>
          </a:xfrm>
        </p:grpSpPr>
        <p:sp>
          <p:nvSpPr>
            <p:cNvPr id="27" name="TextBox 26"/>
            <p:cNvSpPr txBox="1"/>
            <p:nvPr/>
          </p:nvSpPr>
          <p:spPr>
            <a:xfrm>
              <a:off x="539495" y="3519681"/>
              <a:ext cx="1113968" cy="246221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de-DE" sz="1000" dirty="0"/>
                <a:t>Diesel</a:t>
              </a:r>
              <a:endParaRPr lang="en-GB" sz="1000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539495" y="3765902"/>
              <a:ext cx="1113968" cy="246221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de-DE" sz="1000" dirty="0"/>
                <a:t>6 Cylinder</a:t>
              </a:r>
              <a:endParaRPr lang="en-GB" sz="1000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539494" y="4005528"/>
              <a:ext cx="1113968" cy="246221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de-DE" sz="1000" dirty="0"/>
                <a:t>No Sports Pack</a:t>
              </a:r>
              <a:endParaRPr lang="en-GB" sz="1000" dirty="0"/>
            </a:p>
          </p:txBody>
        </p:sp>
      </p:grpSp>
      <p:grpSp>
        <p:nvGrpSpPr>
          <p:cNvPr id="78" name="Group 77"/>
          <p:cNvGrpSpPr/>
          <p:nvPr/>
        </p:nvGrpSpPr>
        <p:grpSpPr>
          <a:xfrm>
            <a:off x="323635" y="4849313"/>
            <a:ext cx="1113969" cy="732068"/>
            <a:chOff x="323634" y="4421329"/>
            <a:chExt cx="1113969" cy="732068"/>
          </a:xfrm>
        </p:grpSpPr>
        <p:sp>
          <p:nvSpPr>
            <p:cNvPr id="30" name="TextBox 29"/>
            <p:cNvSpPr txBox="1"/>
            <p:nvPr/>
          </p:nvSpPr>
          <p:spPr>
            <a:xfrm>
              <a:off x="323635" y="4421329"/>
              <a:ext cx="1113968" cy="246221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de-DE" sz="1000" dirty="0"/>
                <a:t>Petrol</a:t>
              </a:r>
              <a:endParaRPr lang="en-GB" sz="1000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323635" y="4667550"/>
              <a:ext cx="1113968" cy="246221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de-DE" sz="1000" dirty="0"/>
                <a:t>6 Cylinder</a:t>
              </a:r>
              <a:endParaRPr lang="en-GB" sz="10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323634" y="4907176"/>
              <a:ext cx="1113968" cy="246221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de-DE" sz="1000" dirty="0"/>
                <a:t>Sports Pack</a:t>
              </a:r>
              <a:endParaRPr lang="en-GB" sz="1000" dirty="0"/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232845" y="1534231"/>
            <a:ext cx="1948381" cy="24198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lIns="36000" tIns="36000" rIns="36000" bIns="36000" rtlCol="0">
            <a:spAutoFit/>
          </a:bodyPr>
          <a:lstStyle/>
          <a:p>
            <a:r>
              <a:rPr lang="de-DE" sz="1100" dirty="0"/>
              <a:t>Petrol </a:t>
            </a:r>
            <a:r>
              <a:rPr lang="de-DE" sz="1100" b="1" i="1" dirty="0"/>
              <a:t>xor</a:t>
            </a:r>
            <a:r>
              <a:rPr lang="de-DE" sz="1100" dirty="0"/>
              <a:t> Diesel</a:t>
            </a:r>
            <a:endParaRPr lang="en-GB" sz="1100" dirty="0"/>
          </a:p>
        </p:txBody>
      </p:sp>
      <p:sp>
        <p:nvSpPr>
          <p:cNvPr id="34" name="TextBox 33"/>
          <p:cNvSpPr txBox="1"/>
          <p:nvPr/>
        </p:nvSpPr>
        <p:spPr>
          <a:xfrm>
            <a:off x="232845" y="1821899"/>
            <a:ext cx="1948381" cy="24198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lIns="36000" tIns="36000" rIns="36000" bIns="36000" rtlCol="0">
            <a:spAutoFit/>
          </a:bodyPr>
          <a:lstStyle/>
          <a:p>
            <a:r>
              <a:rPr lang="de-DE" sz="1100" dirty="0"/>
              <a:t>4 </a:t>
            </a:r>
            <a:r>
              <a:rPr lang="de-DE" sz="1100" b="1" i="1" dirty="0"/>
              <a:t>xor</a:t>
            </a:r>
            <a:r>
              <a:rPr lang="de-DE" sz="1100" dirty="0"/>
              <a:t> 6 cylinder</a:t>
            </a:r>
            <a:endParaRPr lang="en-GB" sz="1100" dirty="0"/>
          </a:p>
        </p:txBody>
      </p:sp>
      <p:sp>
        <p:nvSpPr>
          <p:cNvPr id="35" name="TextBox 34"/>
          <p:cNvSpPr txBox="1"/>
          <p:nvPr/>
        </p:nvSpPr>
        <p:spPr>
          <a:xfrm>
            <a:off x="232845" y="2110972"/>
            <a:ext cx="1948381" cy="24198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lIns="36000" tIns="36000" rIns="36000" bIns="36000" rtlCol="0">
            <a:spAutoFit/>
          </a:bodyPr>
          <a:lstStyle/>
          <a:p>
            <a:r>
              <a:rPr lang="de-DE" sz="1100" b="1" i="1" dirty="0"/>
              <a:t>optional</a:t>
            </a:r>
            <a:r>
              <a:rPr lang="de-DE" sz="1100" dirty="0"/>
              <a:t> Sports Pack</a:t>
            </a:r>
            <a:endParaRPr lang="en-GB" sz="1100" dirty="0"/>
          </a:p>
        </p:txBody>
      </p:sp>
      <p:sp>
        <p:nvSpPr>
          <p:cNvPr id="36" name="TextBox 35"/>
          <p:cNvSpPr txBox="1"/>
          <p:nvPr/>
        </p:nvSpPr>
        <p:spPr>
          <a:xfrm>
            <a:off x="232845" y="2415473"/>
            <a:ext cx="1948381" cy="24198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lIns="36000" tIns="36000" rIns="36000" bIns="36000" rtlCol="0">
            <a:spAutoFit/>
          </a:bodyPr>
          <a:lstStyle/>
          <a:p>
            <a:r>
              <a:rPr lang="de-DE" sz="1100" dirty="0"/>
              <a:t>Sports Pack </a:t>
            </a:r>
            <a:r>
              <a:rPr lang="de-DE" sz="1100" b="1" i="1" dirty="0"/>
              <a:t>requires</a:t>
            </a:r>
            <a:r>
              <a:rPr lang="de-DE" sz="1100" dirty="0"/>
              <a:t> 6 cylinder</a:t>
            </a:r>
            <a:endParaRPr lang="en-GB" sz="1100" dirty="0"/>
          </a:p>
        </p:txBody>
      </p:sp>
      <p:sp>
        <p:nvSpPr>
          <p:cNvPr id="37" name="TextBox 36"/>
          <p:cNvSpPr txBox="1"/>
          <p:nvPr/>
        </p:nvSpPr>
        <p:spPr>
          <a:xfrm>
            <a:off x="232845" y="1307203"/>
            <a:ext cx="19483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b="1" dirty="0"/>
              <a:t>Feature Model</a:t>
            </a:r>
            <a:endParaRPr lang="en-GB" sz="1100" b="1" dirty="0"/>
          </a:p>
        </p:txBody>
      </p:sp>
      <p:sp>
        <p:nvSpPr>
          <p:cNvPr id="45" name="TextBox 44"/>
          <p:cNvSpPr txBox="1"/>
          <p:nvPr/>
        </p:nvSpPr>
        <p:spPr>
          <a:xfrm>
            <a:off x="7379981" y="3373714"/>
            <a:ext cx="169734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6.1</a:t>
            </a:r>
            <a:r>
              <a:rPr lang="de-DE" sz="1400" dirty="0"/>
              <a:t> l/100km</a:t>
            </a:r>
            <a:endParaRPr lang="en-GB" sz="1400" dirty="0"/>
          </a:p>
        </p:txBody>
      </p:sp>
      <p:sp>
        <p:nvSpPr>
          <p:cNvPr id="46" name="TextBox 45"/>
          <p:cNvSpPr txBox="1"/>
          <p:nvPr/>
        </p:nvSpPr>
        <p:spPr>
          <a:xfrm>
            <a:off x="7379981" y="4198981"/>
            <a:ext cx="169734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5.2</a:t>
            </a:r>
            <a:r>
              <a:rPr lang="de-DE" sz="1400" dirty="0"/>
              <a:t> l/100km</a:t>
            </a:r>
            <a:endParaRPr lang="en-GB" sz="1400" dirty="0"/>
          </a:p>
        </p:txBody>
      </p:sp>
      <p:sp>
        <p:nvSpPr>
          <p:cNvPr id="47" name="TextBox 46"/>
          <p:cNvSpPr txBox="1"/>
          <p:nvPr/>
        </p:nvSpPr>
        <p:spPr>
          <a:xfrm>
            <a:off x="7379981" y="5014444"/>
            <a:ext cx="169734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8.4</a:t>
            </a:r>
            <a:r>
              <a:rPr lang="de-DE" sz="1400" dirty="0"/>
              <a:t> l/100km</a:t>
            </a:r>
            <a:endParaRPr lang="en-GB" sz="1400" dirty="0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848645" y="2768753"/>
            <a:ext cx="8420" cy="422044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58200" y="2872452"/>
            <a:ext cx="2894550" cy="16927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de-DE" sz="1100" dirty="0"/>
              <a:t>configurations should conform to Feature Model</a:t>
            </a:r>
            <a:endParaRPr lang="en-GB" sz="1100" dirty="0"/>
          </a:p>
        </p:txBody>
      </p:sp>
      <p:cxnSp>
        <p:nvCxnSpPr>
          <p:cNvPr id="70" name="Straight Arrow Connector 69"/>
          <p:cNvCxnSpPr>
            <a:stCxn id="25" idx="3"/>
            <a:endCxn id="7" idx="1"/>
          </p:cNvCxnSpPr>
          <p:nvPr/>
        </p:nvCxnSpPr>
        <p:spPr>
          <a:xfrm flipV="1">
            <a:off x="1805865" y="3558382"/>
            <a:ext cx="1821727" cy="14295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stCxn id="28" idx="3"/>
            <a:endCxn id="8" idx="1"/>
          </p:cNvCxnSpPr>
          <p:nvPr/>
        </p:nvCxnSpPr>
        <p:spPr>
          <a:xfrm flipV="1">
            <a:off x="1653464" y="4392363"/>
            <a:ext cx="1976245" cy="12326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>
            <a:stCxn id="31" idx="3"/>
            <a:endCxn id="9" idx="1"/>
          </p:cNvCxnSpPr>
          <p:nvPr/>
        </p:nvCxnSpPr>
        <p:spPr>
          <a:xfrm>
            <a:off x="1437603" y="5218645"/>
            <a:ext cx="2189988" cy="770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/>
          <p:cNvSpPr txBox="1"/>
          <p:nvPr/>
        </p:nvSpPr>
        <p:spPr>
          <a:xfrm>
            <a:off x="2340306" y="3368772"/>
            <a:ext cx="554928" cy="33855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de-DE" sz="1100" dirty="0"/>
              <a:t>yields</a:t>
            </a:r>
            <a:br>
              <a:rPr lang="de-DE" sz="1100" dirty="0"/>
            </a:br>
            <a:r>
              <a:rPr lang="de-DE" sz="1100" dirty="0"/>
              <a:t>product</a:t>
            </a:r>
            <a:endParaRPr lang="en-GB" sz="1100" dirty="0"/>
          </a:p>
        </p:txBody>
      </p:sp>
      <p:sp>
        <p:nvSpPr>
          <p:cNvPr id="82" name="TextBox 81"/>
          <p:cNvSpPr txBox="1"/>
          <p:nvPr/>
        </p:nvSpPr>
        <p:spPr>
          <a:xfrm>
            <a:off x="2361824" y="4157371"/>
            <a:ext cx="554928" cy="33855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de-DE" sz="1100" dirty="0"/>
              <a:t>yields</a:t>
            </a:r>
            <a:br>
              <a:rPr lang="de-DE" sz="1100" dirty="0"/>
            </a:br>
            <a:r>
              <a:rPr lang="de-DE" sz="1100" dirty="0"/>
              <a:t>product</a:t>
            </a:r>
            <a:endParaRPr lang="en-GB" sz="1100" dirty="0"/>
          </a:p>
        </p:txBody>
      </p:sp>
      <p:sp>
        <p:nvSpPr>
          <p:cNvPr id="83" name="TextBox 82"/>
          <p:cNvSpPr txBox="1"/>
          <p:nvPr/>
        </p:nvSpPr>
        <p:spPr>
          <a:xfrm>
            <a:off x="2335216" y="5057067"/>
            <a:ext cx="554928" cy="33855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de-DE" sz="1100" dirty="0"/>
              <a:t>yields</a:t>
            </a:r>
            <a:br>
              <a:rPr lang="de-DE" sz="1100" dirty="0"/>
            </a:br>
            <a:r>
              <a:rPr lang="de-DE" sz="1100" dirty="0"/>
              <a:t>product</a:t>
            </a:r>
            <a:endParaRPr lang="en-GB" sz="1100" dirty="0"/>
          </a:p>
        </p:txBody>
      </p:sp>
      <p:sp>
        <p:nvSpPr>
          <p:cNvPr id="84" name="TextBox 83"/>
          <p:cNvSpPr txBox="1"/>
          <p:nvPr/>
        </p:nvSpPr>
        <p:spPr>
          <a:xfrm>
            <a:off x="5997496" y="2704366"/>
            <a:ext cx="1172487" cy="584775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GB" sz="1600" dirty="0"/>
              <a:t>Emissions</a:t>
            </a:r>
            <a:br>
              <a:rPr lang="en-GB" sz="1600" dirty="0"/>
            </a:br>
            <a:r>
              <a:rPr lang="en-GB" sz="1600" dirty="0"/>
              <a:t>[g CO</a:t>
            </a:r>
            <a:r>
              <a:rPr lang="en-GB" sz="1600" baseline="-25000" dirty="0"/>
              <a:t>2</a:t>
            </a:r>
            <a:r>
              <a:rPr lang="en-GB" sz="1600" dirty="0"/>
              <a:t>/km]</a:t>
            </a:r>
            <a:endParaRPr lang="en-GB" sz="1200" dirty="0"/>
          </a:p>
        </p:txBody>
      </p:sp>
      <p:sp>
        <p:nvSpPr>
          <p:cNvPr id="85" name="TextBox 84"/>
          <p:cNvSpPr txBox="1"/>
          <p:nvPr/>
        </p:nvSpPr>
        <p:spPr>
          <a:xfrm>
            <a:off x="7330695" y="2704366"/>
            <a:ext cx="1746630" cy="584775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de-DE" sz="1600" dirty="0"/>
              <a:t>Fuel consumption [</a:t>
            </a:r>
            <a:r>
              <a:rPr lang="de-DE" sz="1400" dirty="0"/>
              <a:t>l/100km]</a:t>
            </a:r>
            <a:endParaRPr lang="en-GB" sz="1400" dirty="0"/>
          </a:p>
        </p:txBody>
      </p:sp>
      <p:sp>
        <p:nvSpPr>
          <p:cNvPr id="86" name="TextBox 85"/>
          <p:cNvSpPr txBox="1"/>
          <p:nvPr/>
        </p:nvSpPr>
        <p:spPr>
          <a:xfrm>
            <a:off x="4844059" y="2704366"/>
            <a:ext cx="943438" cy="584775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GB" sz="1600" dirty="0"/>
              <a:t>Price</a:t>
            </a:r>
            <a:br>
              <a:rPr lang="en-GB" sz="1600" dirty="0"/>
            </a:br>
            <a:r>
              <a:rPr lang="en-GB" sz="1600" dirty="0"/>
              <a:t>[€]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204124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Multi-Objective Optimisation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A66AF-5708-4E27-90A7-13841D73B799}" type="slidenum">
              <a:rPr lang="en-US" smtClean="0"/>
              <a:t>21</a:t>
            </a:fld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28650" y="3997298"/>
            <a:ext cx="2037806" cy="92333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b="1" dirty="0">
                <a:solidFill>
                  <a:schemeClr val="tx1"/>
                </a:solidFill>
              </a:rPr>
              <a:t>Goal: </a:t>
            </a:r>
            <a:r>
              <a:rPr lang="de-DE" dirty="0">
                <a:solidFill>
                  <a:schemeClr val="tx1"/>
                </a:solidFill>
              </a:rPr>
              <a:t>Optimize</a:t>
            </a:r>
            <a:br>
              <a:rPr lang="de-DE" dirty="0">
                <a:solidFill>
                  <a:schemeClr val="tx1"/>
                </a:solidFill>
              </a:rPr>
            </a:br>
            <a:r>
              <a:rPr lang="de-DE" dirty="0">
                <a:solidFill>
                  <a:schemeClr val="tx1"/>
                </a:solidFill>
              </a:rPr>
              <a:t>multiple objectives simultaneously</a:t>
            </a:r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4741" y="2596926"/>
            <a:ext cx="3334519" cy="2618237"/>
          </a:xfrm>
        </p:spPr>
      </p:pic>
      <p:sp>
        <p:nvSpPr>
          <p:cNvPr id="8" name="Rectangular Callout 7"/>
          <p:cNvSpPr/>
          <p:nvPr/>
        </p:nvSpPr>
        <p:spPr>
          <a:xfrm>
            <a:off x="6897188" y="1980407"/>
            <a:ext cx="1210492" cy="643188"/>
          </a:xfrm>
          <a:prstGeom prst="wedgeRectCallout">
            <a:avLst>
              <a:gd name="adj1" fmla="val -229731"/>
              <a:gd name="adj2" fmla="val 67268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Potential Products</a:t>
            </a:r>
            <a:endParaRPr lang="en-GB" dirty="0"/>
          </a:p>
        </p:txBody>
      </p:sp>
      <p:sp>
        <p:nvSpPr>
          <p:cNvPr id="9" name="Rectangular Callout 8"/>
          <p:cNvSpPr/>
          <p:nvPr/>
        </p:nvSpPr>
        <p:spPr>
          <a:xfrm>
            <a:off x="6897188" y="1980407"/>
            <a:ext cx="1210492" cy="643188"/>
          </a:xfrm>
          <a:prstGeom prst="wedgeRectCallout">
            <a:avLst>
              <a:gd name="adj1" fmla="val -127812"/>
              <a:gd name="adj2" fmla="val 151252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Potential Products</a:t>
            </a:r>
            <a:endParaRPr lang="en-GB" dirty="0"/>
          </a:p>
        </p:txBody>
      </p:sp>
      <p:sp>
        <p:nvSpPr>
          <p:cNvPr id="10" name="Rectangular Callout 9"/>
          <p:cNvSpPr/>
          <p:nvPr/>
        </p:nvSpPr>
        <p:spPr>
          <a:xfrm>
            <a:off x="6897188" y="1980407"/>
            <a:ext cx="1210492" cy="643188"/>
          </a:xfrm>
          <a:prstGeom prst="wedgeRectCallout">
            <a:avLst>
              <a:gd name="adj1" fmla="val -126594"/>
              <a:gd name="adj2" fmla="val 309328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Potential Products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6" name="Right Arrow 5"/>
          <p:cNvSpPr/>
          <p:nvPr/>
        </p:nvSpPr>
        <p:spPr>
          <a:xfrm flipH="1">
            <a:off x="4902926" y="5108668"/>
            <a:ext cx="949234" cy="383177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de-DE" sz="1400" dirty="0">
                <a:solidFill>
                  <a:schemeClr val="tx1"/>
                </a:solidFill>
              </a:rPr>
              <a:t>Minimize</a:t>
            </a:r>
            <a:endParaRPr lang="en-GB" sz="1600" dirty="0">
              <a:solidFill>
                <a:schemeClr val="tx1"/>
              </a:solidFill>
            </a:endParaRPr>
          </a:p>
        </p:txBody>
      </p:sp>
      <p:sp>
        <p:nvSpPr>
          <p:cNvPr id="7" name="Right Arrow 6"/>
          <p:cNvSpPr/>
          <p:nvPr/>
        </p:nvSpPr>
        <p:spPr>
          <a:xfrm rot="16200000" flipH="1">
            <a:off x="2383428" y="2797265"/>
            <a:ext cx="949234" cy="383177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de-DE" sz="1400" dirty="0">
                <a:solidFill>
                  <a:schemeClr val="tx1"/>
                </a:solidFill>
              </a:rPr>
              <a:t>Minimize</a:t>
            </a:r>
            <a:endParaRPr lang="en-GB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3718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Multi-Objective Optimisation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A66AF-5708-4E27-90A7-13841D73B799}" type="slidenum">
              <a:rPr lang="en-US" smtClean="0"/>
              <a:t>22</a:t>
            </a:fld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6996526" y="2954937"/>
            <a:ext cx="1011815" cy="5770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1050" dirty="0"/>
              <a:t>Named after</a:t>
            </a:r>
            <a:br>
              <a:rPr lang="en-GB" sz="1050" dirty="0"/>
            </a:br>
            <a:r>
              <a:rPr lang="en-GB" sz="1050" dirty="0"/>
              <a:t>Vilfredo Pareto</a:t>
            </a:r>
          </a:p>
          <a:p>
            <a:pPr algn="ctr"/>
            <a:r>
              <a:rPr lang="de-DE" sz="1050" dirty="0"/>
              <a:t>(1848-1923)</a:t>
            </a:r>
            <a:endParaRPr lang="en-GB" sz="105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4741" y="2596926"/>
            <a:ext cx="3334519" cy="2618237"/>
          </a:xfrm>
        </p:spPr>
      </p:pic>
      <p:sp>
        <p:nvSpPr>
          <p:cNvPr id="5" name="Rectangular Callout 4"/>
          <p:cNvSpPr/>
          <p:nvPr/>
        </p:nvSpPr>
        <p:spPr>
          <a:xfrm>
            <a:off x="6897188" y="1980407"/>
            <a:ext cx="1210492" cy="643188"/>
          </a:xfrm>
          <a:prstGeom prst="wedgeRectCallout">
            <a:avLst>
              <a:gd name="adj1" fmla="val -194420"/>
              <a:gd name="adj2" fmla="val 347051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Pareto Front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28650" y="3997298"/>
            <a:ext cx="2037806" cy="92333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b="1" dirty="0">
                <a:solidFill>
                  <a:schemeClr val="tx1"/>
                </a:solidFill>
              </a:rPr>
              <a:t>Goal: </a:t>
            </a:r>
            <a:r>
              <a:rPr lang="de-DE" dirty="0">
                <a:solidFill>
                  <a:schemeClr val="tx1"/>
                </a:solidFill>
              </a:rPr>
              <a:t>Optimize</a:t>
            </a:r>
            <a:br>
              <a:rPr lang="de-DE" dirty="0">
                <a:solidFill>
                  <a:schemeClr val="tx1"/>
                </a:solidFill>
              </a:rPr>
            </a:br>
            <a:r>
              <a:rPr lang="de-DE" dirty="0">
                <a:solidFill>
                  <a:schemeClr val="tx1"/>
                </a:solidFill>
              </a:rPr>
              <a:t>multiple objectives simultaneously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1" name="Right Arrow 10"/>
          <p:cNvSpPr/>
          <p:nvPr/>
        </p:nvSpPr>
        <p:spPr>
          <a:xfrm flipH="1">
            <a:off x="4902926" y="5108668"/>
            <a:ext cx="949234" cy="383177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de-DE" sz="1400" dirty="0">
                <a:solidFill>
                  <a:schemeClr val="tx1"/>
                </a:solidFill>
              </a:rPr>
              <a:t>Minimize</a:t>
            </a:r>
            <a:endParaRPr lang="en-GB" sz="1600" dirty="0">
              <a:solidFill>
                <a:schemeClr val="tx1"/>
              </a:solidFill>
            </a:endParaRPr>
          </a:p>
        </p:txBody>
      </p:sp>
      <p:sp>
        <p:nvSpPr>
          <p:cNvPr id="12" name="Right Arrow 11"/>
          <p:cNvSpPr/>
          <p:nvPr/>
        </p:nvSpPr>
        <p:spPr>
          <a:xfrm rot="16200000" flipH="1">
            <a:off x="2383428" y="2797265"/>
            <a:ext cx="949234" cy="383177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de-DE" sz="1400" dirty="0">
                <a:solidFill>
                  <a:schemeClr val="tx1"/>
                </a:solidFill>
              </a:rPr>
              <a:t>Minimize</a:t>
            </a:r>
            <a:endParaRPr lang="en-GB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0757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3124" y="414668"/>
            <a:ext cx="7098030" cy="994172"/>
          </a:xfrm>
        </p:spPr>
        <p:txBody>
          <a:bodyPr>
            <a:normAutofit/>
          </a:bodyPr>
          <a:lstStyle/>
          <a:p>
            <a:r>
              <a:rPr lang="en-GB" sz="3200" dirty="0"/>
              <a:t>Multi-Objective Optimization of Configurations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A66AF-5708-4E27-90A7-13841D73B799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3573931" y="5639404"/>
            <a:ext cx="4725139" cy="25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80" dirty="0"/>
              <a:t>[Brevet, Saber, Botterweck, Ventresque, SSBSE 2016]</a:t>
            </a:r>
          </a:p>
        </p:txBody>
      </p:sp>
      <p:pic>
        <p:nvPicPr>
          <p:cNvPr id="10" name="Content Placeholder 11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1154" y="2345495"/>
            <a:ext cx="1620000" cy="1296000"/>
          </a:xfr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1154" y="3914384"/>
            <a:ext cx="1620000" cy="1296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732" t="8215"/>
          <a:stretch/>
        </p:blipFill>
        <p:spPr>
          <a:xfrm>
            <a:off x="8528920" y="1980565"/>
            <a:ext cx="478269" cy="27846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978870" y="1933345"/>
            <a:ext cx="1786758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80" dirty="0"/>
              <a:t>SATIBEA (State-of the-art)</a:t>
            </a:r>
          </a:p>
          <a:p>
            <a:r>
              <a:rPr lang="en-GB" sz="1080" dirty="0"/>
              <a:t>MILPIBEA (our approach)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123844" y="3573287"/>
            <a:ext cx="1321685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10" dirty="0">
                <a:solidFill>
                  <a:schemeClr val="bg1">
                    <a:lumMod val="65000"/>
                  </a:schemeClr>
                </a:solidFill>
              </a:rPr>
              <a:t>1% Features changed</a:t>
            </a:r>
          </a:p>
          <a:p>
            <a:pPr algn="ctr"/>
            <a:r>
              <a:rPr lang="en-GB" sz="810" dirty="0">
                <a:solidFill>
                  <a:schemeClr val="bg1">
                    <a:lumMod val="65000"/>
                  </a:schemeClr>
                </a:solidFill>
              </a:rPr>
              <a:t>1% Constraints changed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123844" y="5150876"/>
            <a:ext cx="1321685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10" dirty="0">
                <a:solidFill>
                  <a:schemeClr val="bg1">
                    <a:lumMod val="65000"/>
                  </a:schemeClr>
                </a:solidFill>
              </a:rPr>
              <a:t>20% Features changed</a:t>
            </a:r>
          </a:p>
          <a:p>
            <a:pPr algn="ctr"/>
            <a:r>
              <a:rPr lang="en-GB" sz="810" dirty="0">
                <a:solidFill>
                  <a:schemeClr val="bg1">
                    <a:lumMod val="65000"/>
                  </a:schemeClr>
                </a:solidFill>
              </a:rPr>
              <a:t>10% Constraints changed</a:t>
            </a:r>
          </a:p>
        </p:txBody>
      </p:sp>
      <p:pic>
        <p:nvPicPr>
          <p:cNvPr id="16" name="Content Placeholder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1168" y="951012"/>
            <a:ext cx="1305456" cy="1022850"/>
          </a:xfrm>
          <a:prstGeom prst="rect">
            <a:avLst/>
          </a:prstGeom>
        </p:spPr>
      </p:pic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4901" y="2100459"/>
            <a:ext cx="1021745" cy="3258748"/>
          </a:xfrm>
        </p:spPr>
      </p:pic>
      <p:sp>
        <p:nvSpPr>
          <p:cNvPr id="18" name="Rectangular Callout 17"/>
          <p:cNvSpPr/>
          <p:nvPr/>
        </p:nvSpPr>
        <p:spPr>
          <a:xfrm>
            <a:off x="4676565" y="2133348"/>
            <a:ext cx="1588782" cy="783239"/>
          </a:xfrm>
          <a:prstGeom prst="wedgeRectCallout">
            <a:avLst>
              <a:gd name="adj1" fmla="val -70320"/>
              <a:gd name="adj2" fmla="val 61836"/>
            </a:avLst>
          </a:prstGeom>
          <a:solidFill>
            <a:schemeClr val="accent4"/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60" dirty="0">
                <a:solidFill>
                  <a:schemeClr val="tx1"/>
                </a:solidFill>
              </a:rPr>
              <a:t>IBEA</a:t>
            </a:r>
            <a:br>
              <a:rPr lang="en-GB" sz="1260" dirty="0">
                <a:solidFill>
                  <a:schemeClr val="tx1"/>
                </a:solidFill>
              </a:rPr>
            </a:br>
            <a:r>
              <a:rPr lang="en-GB" sz="990" dirty="0">
                <a:solidFill>
                  <a:schemeClr val="tx1"/>
                </a:solidFill>
              </a:rPr>
              <a:t>(Genetic Algorithm)</a:t>
            </a:r>
            <a:br>
              <a:rPr lang="en-GB" sz="990" dirty="0">
                <a:solidFill>
                  <a:schemeClr val="tx1"/>
                </a:solidFill>
              </a:rPr>
            </a:br>
            <a:r>
              <a:rPr lang="en-GB" sz="1260" dirty="0">
                <a:solidFill>
                  <a:schemeClr val="tx1"/>
                </a:solidFill>
              </a:rPr>
              <a:t>to search good solutions</a:t>
            </a:r>
          </a:p>
        </p:txBody>
      </p:sp>
      <p:sp>
        <p:nvSpPr>
          <p:cNvPr id="19" name="Rectangular Callout 18"/>
          <p:cNvSpPr/>
          <p:nvPr/>
        </p:nvSpPr>
        <p:spPr>
          <a:xfrm>
            <a:off x="4676565" y="3288875"/>
            <a:ext cx="1588782" cy="769503"/>
          </a:xfrm>
          <a:prstGeom prst="wedgeRectCallout">
            <a:avLst>
              <a:gd name="adj1" fmla="val -74409"/>
              <a:gd name="adj2" fmla="val 72636"/>
            </a:avLst>
          </a:prstGeom>
          <a:solidFill>
            <a:schemeClr val="accent4"/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60" dirty="0">
                <a:solidFill>
                  <a:schemeClr val="tx1"/>
                </a:solidFill>
              </a:rPr>
              <a:t>MILP</a:t>
            </a:r>
            <a:br>
              <a:rPr lang="en-GB" sz="1260" dirty="0">
                <a:solidFill>
                  <a:schemeClr val="tx1"/>
                </a:solidFill>
              </a:rPr>
            </a:br>
            <a:r>
              <a:rPr lang="en-GB" sz="945" dirty="0">
                <a:solidFill>
                  <a:schemeClr val="tx1"/>
                </a:solidFill>
              </a:rPr>
              <a:t>(Mixed Integer Linear Progr.)</a:t>
            </a:r>
            <a:r>
              <a:rPr lang="en-GB" sz="990" dirty="0">
                <a:solidFill>
                  <a:schemeClr val="tx1"/>
                </a:solidFill>
              </a:rPr>
              <a:t/>
            </a:r>
            <a:br>
              <a:rPr lang="en-GB" sz="990" dirty="0">
                <a:solidFill>
                  <a:schemeClr val="tx1"/>
                </a:solidFill>
              </a:rPr>
            </a:br>
            <a:r>
              <a:rPr lang="en-GB" sz="1260" dirty="0">
                <a:solidFill>
                  <a:schemeClr val="tx1"/>
                </a:solidFill>
              </a:rPr>
              <a:t>to heal individuals</a:t>
            </a:r>
          </a:p>
        </p:txBody>
      </p:sp>
      <p:sp>
        <p:nvSpPr>
          <p:cNvPr id="20" name="Rectangular Callout 19"/>
          <p:cNvSpPr/>
          <p:nvPr/>
        </p:nvSpPr>
        <p:spPr>
          <a:xfrm>
            <a:off x="4676565" y="4156468"/>
            <a:ext cx="1588782" cy="1202738"/>
          </a:xfrm>
          <a:prstGeom prst="wedgeRectCallout">
            <a:avLst>
              <a:gd name="adj1" fmla="val -33051"/>
              <a:gd name="adj2" fmla="val 11091"/>
            </a:avLst>
          </a:prstGeom>
          <a:solidFill>
            <a:schemeClr val="accent4"/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164307" indent="-164307">
              <a:spcBef>
                <a:spcPts val="540"/>
              </a:spcBef>
              <a:buFont typeface="Arial" panose="020B0604020202020204" pitchFamily="34" charset="0"/>
              <a:buChar char="•"/>
            </a:pPr>
            <a:r>
              <a:rPr lang="en-GB" sz="1260" dirty="0">
                <a:solidFill>
                  <a:schemeClr val="tx1"/>
                </a:solidFill>
              </a:rPr>
              <a:t>Healing more efficient</a:t>
            </a:r>
          </a:p>
          <a:p>
            <a:pPr marL="164307" indent="-164307">
              <a:spcBef>
                <a:spcPts val="540"/>
              </a:spcBef>
              <a:buFont typeface="Arial" panose="020B0604020202020204" pitchFamily="34" charset="0"/>
              <a:buChar char="•"/>
            </a:pPr>
            <a:r>
              <a:rPr lang="de-DE" sz="1260" dirty="0">
                <a:solidFill>
                  <a:schemeClr val="tx1"/>
                </a:solidFill>
              </a:rPr>
              <a:t>Healed individuals closer to original ones</a:t>
            </a:r>
            <a:endParaRPr lang="en-GB" sz="1260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33124" y="5515808"/>
            <a:ext cx="2140330" cy="2169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810" dirty="0"/>
              <a:t>IBEA = Indicator-Based Evolutionary Algorithm</a:t>
            </a:r>
          </a:p>
        </p:txBody>
      </p:sp>
      <p:grpSp>
        <p:nvGrpSpPr>
          <p:cNvPr id="197" name="Group 196"/>
          <p:cNvGrpSpPr/>
          <p:nvPr/>
        </p:nvGrpSpPr>
        <p:grpSpPr>
          <a:xfrm>
            <a:off x="1039127" y="2359405"/>
            <a:ext cx="2534804" cy="252821"/>
            <a:chOff x="-8770177" y="1130954"/>
            <a:chExt cx="11565448" cy="1153533"/>
          </a:xfrm>
        </p:grpSpPr>
        <p:pic>
          <p:nvPicPr>
            <p:cNvPr id="193" name="Picture 192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-2387029" y="1216754"/>
              <a:ext cx="2962275" cy="1067733"/>
            </a:xfrm>
            <a:prstGeom prst="rect">
              <a:avLst/>
            </a:prstGeom>
          </p:spPr>
        </p:pic>
        <p:pic>
          <p:nvPicPr>
            <p:cNvPr id="195" name="Picture 194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-8770177" y="1130954"/>
              <a:ext cx="2962275" cy="1153533"/>
            </a:xfrm>
            <a:prstGeom prst="rect">
              <a:avLst/>
            </a:prstGeom>
          </p:spPr>
        </p:pic>
        <p:pic>
          <p:nvPicPr>
            <p:cNvPr id="196" name="Picture 195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04546" y="1226287"/>
              <a:ext cx="1990725" cy="1058200"/>
            </a:xfrm>
            <a:prstGeom prst="rect">
              <a:avLst/>
            </a:prstGeom>
          </p:spPr>
        </p:pic>
      </p:grpSp>
      <p:pic>
        <p:nvPicPr>
          <p:cNvPr id="199" name="Picture 19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52565" y="3597922"/>
            <a:ext cx="436308" cy="246552"/>
          </a:xfrm>
          <a:prstGeom prst="rect">
            <a:avLst/>
          </a:prstGeom>
        </p:spPr>
      </p:pic>
      <p:pic>
        <p:nvPicPr>
          <p:cNvPr id="200" name="Picture 19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38125" y="3610457"/>
            <a:ext cx="649243" cy="234017"/>
          </a:xfrm>
          <a:prstGeom prst="rect">
            <a:avLst/>
          </a:prstGeom>
        </p:spPr>
      </p:pic>
      <p:pic>
        <p:nvPicPr>
          <p:cNvPr id="202" name="Picture 20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39128" y="3591652"/>
            <a:ext cx="649243" cy="252821"/>
          </a:xfrm>
          <a:prstGeom prst="rect">
            <a:avLst/>
          </a:prstGeom>
        </p:spPr>
      </p:pic>
      <p:grpSp>
        <p:nvGrpSpPr>
          <p:cNvPr id="204" name="Group 203"/>
          <p:cNvGrpSpPr/>
          <p:nvPr/>
        </p:nvGrpSpPr>
        <p:grpSpPr>
          <a:xfrm>
            <a:off x="552564" y="4804936"/>
            <a:ext cx="2534804" cy="252821"/>
            <a:chOff x="-10990201" y="1130954"/>
            <a:chExt cx="11565447" cy="1153533"/>
          </a:xfrm>
        </p:grpSpPr>
        <p:pic>
          <p:nvPicPr>
            <p:cNvPr id="205" name="Picture 204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-10990201" y="1159554"/>
              <a:ext cx="1990725" cy="1124933"/>
            </a:xfrm>
            <a:prstGeom prst="rect">
              <a:avLst/>
            </a:prstGeom>
          </p:spPr>
        </p:pic>
        <p:pic>
          <p:nvPicPr>
            <p:cNvPr id="206" name="Picture 205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-2387029" y="1216754"/>
              <a:ext cx="2962275" cy="1067733"/>
            </a:xfrm>
            <a:prstGeom prst="rect">
              <a:avLst/>
            </a:prstGeom>
          </p:spPr>
        </p:pic>
        <p:pic>
          <p:nvPicPr>
            <p:cNvPr id="208" name="Picture 207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-8770177" y="1130954"/>
              <a:ext cx="2962275" cy="1153533"/>
            </a:xfrm>
            <a:prstGeom prst="rect">
              <a:avLst/>
            </a:prstGeom>
          </p:spPr>
        </p:pic>
      </p:grpSp>
      <p:pic>
        <p:nvPicPr>
          <p:cNvPr id="211" name="Picture 21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38910" y="4810863"/>
            <a:ext cx="658764" cy="258648"/>
          </a:xfrm>
          <a:prstGeom prst="rect">
            <a:avLst/>
          </a:prstGeom>
        </p:spPr>
      </p:pic>
      <p:cxnSp>
        <p:nvCxnSpPr>
          <p:cNvPr id="214" name="Straight Arrow Connector 213"/>
          <p:cNvCxnSpPr>
            <a:stCxn id="195" idx="2"/>
            <a:endCxn id="271" idx="0"/>
          </p:cNvCxnSpPr>
          <p:nvPr/>
        </p:nvCxnSpPr>
        <p:spPr>
          <a:xfrm flipH="1">
            <a:off x="774712" y="2612227"/>
            <a:ext cx="589038" cy="416417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Arrow Connector 216"/>
          <p:cNvCxnSpPr>
            <a:stCxn id="193" idx="2"/>
            <a:endCxn id="284" idx="0"/>
          </p:cNvCxnSpPr>
          <p:nvPr/>
        </p:nvCxnSpPr>
        <p:spPr>
          <a:xfrm flipH="1">
            <a:off x="2078276" y="2612227"/>
            <a:ext cx="684471" cy="418247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Arrow Connector 220"/>
          <p:cNvCxnSpPr>
            <a:stCxn id="195" idx="2"/>
            <a:endCxn id="284" idx="0"/>
          </p:cNvCxnSpPr>
          <p:nvPr/>
        </p:nvCxnSpPr>
        <p:spPr>
          <a:xfrm>
            <a:off x="1363749" y="2612227"/>
            <a:ext cx="714527" cy="418247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Arrow Connector 223"/>
          <p:cNvCxnSpPr>
            <a:stCxn id="284" idx="2"/>
            <a:endCxn id="312" idx="0"/>
          </p:cNvCxnSpPr>
          <p:nvPr/>
        </p:nvCxnSpPr>
        <p:spPr>
          <a:xfrm flipH="1">
            <a:off x="2070284" y="3196673"/>
            <a:ext cx="7992" cy="404814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Straight Arrow Connector 226"/>
          <p:cNvCxnSpPr/>
          <p:nvPr/>
        </p:nvCxnSpPr>
        <p:spPr>
          <a:xfrm>
            <a:off x="3355777" y="2591651"/>
            <a:ext cx="4689" cy="464543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Arrow Connector 237"/>
          <p:cNvCxnSpPr>
            <a:stCxn id="271" idx="2"/>
            <a:endCxn id="199" idx="0"/>
          </p:cNvCxnSpPr>
          <p:nvPr/>
        </p:nvCxnSpPr>
        <p:spPr>
          <a:xfrm flipH="1">
            <a:off x="770719" y="3194843"/>
            <a:ext cx="3992" cy="403079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4" name="Straight Arrow Connector 253"/>
          <p:cNvCxnSpPr>
            <a:stCxn id="200" idx="2"/>
            <a:endCxn id="206" idx="0"/>
          </p:cNvCxnSpPr>
          <p:nvPr/>
        </p:nvCxnSpPr>
        <p:spPr>
          <a:xfrm>
            <a:off x="2762747" y="3844473"/>
            <a:ext cx="0" cy="979267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Straight Arrow Connector 254"/>
          <p:cNvCxnSpPr>
            <a:stCxn id="301" idx="2"/>
            <a:endCxn id="211" idx="0"/>
          </p:cNvCxnSpPr>
          <p:nvPr/>
        </p:nvCxnSpPr>
        <p:spPr>
          <a:xfrm flipH="1">
            <a:off x="2068293" y="4605948"/>
            <a:ext cx="851" cy="204916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Straight Arrow Connector 256"/>
          <p:cNvCxnSpPr>
            <a:stCxn id="312" idx="2"/>
            <a:endCxn id="301" idx="0"/>
          </p:cNvCxnSpPr>
          <p:nvPr/>
        </p:nvCxnSpPr>
        <p:spPr>
          <a:xfrm flipH="1">
            <a:off x="2069144" y="3844473"/>
            <a:ext cx="1140" cy="573448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Straight Arrow Connector 263"/>
          <p:cNvCxnSpPr>
            <a:stCxn id="202" idx="2"/>
            <a:endCxn id="208" idx="0"/>
          </p:cNvCxnSpPr>
          <p:nvPr/>
        </p:nvCxnSpPr>
        <p:spPr>
          <a:xfrm>
            <a:off x="1363749" y="3844473"/>
            <a:ext cx="0" cy="960463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Straight Arrow Connector 264"/>
          <p:cNvCxnSpPr>
            <a:stCxn id="199" idx="2"/>
            <a:endCxn id="205" idx="0"/>
          </p:cNvCxnSpPr>
          <p:nvPr/>
        </p:nvCxnSpPr>
        <p:spPr>
          <a:xfrm>
            <a:off x="770719" y="3844474"/>
            <a:ext cx="0" cy="966731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Straight Arrow Connector 265"/>
          <p:cNvCxnSpPr>
            <a:stCxn id="195" idx="2"/>
            <a:endCxn id="202" idx="0"/>
          </p:cNvCxnSpPr>
          <p:nvPr/>
        </p:nvCxnSpPr>
        <p:spPr>
          <a:xfrm>
            <a:off x="1363749" y="2612226"/>
            <a:ext cx="0" cy="979426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Straight Arrow Connector 266"/>
          <p:cNvCxnSpPr>
            <a:stCxn id="193" idx="2"/>
            <a:endCxn id="200" idx="0"/>
          </p:cNvCxnSpPr>
          <p:nvPr/>
        </p:nvCxnSpPr>
        <p:spPr>
          <a:xfrm>
            <a:off x="2762747" y="2612227"/>
            <a:ext cx="0" cy="998231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1" name="TextBox 270"/>
          <p:cNvSpPr txBox="1"/>
          <p:nvPr/>
        </p:nvSpPr>
        <p:spPr>
          <a:xfrm>
            <a:off x="478301" y="3028644"/>
            <a:ext cx="592821" cy="166199"/>
          </a:xfrm>
          <a:prstGeom prst="rect">
            <a:avLst/>
          </a:prstGeom>
          <a:noFill/>
        </p:spPr>
        <p:txBody>
          <a:bodyPr wrap="none" lIns="32400" tIns="0" rIns="32400" bIns="0" rtlCol="0">
            <a:spAutoFit/>
          </a:bodyPr>
          <a:lstStyle/>
          <a:p>
            <a:pPr algn="ctr"/>
            <a:r>
              <a:rPr lang="de-DE" sz="1080" dirty="0"/>
              <a:t>Mutation</a:t>
            </a:r>
            <a:endParaRPr lang="en-GB" sz="1080" dirty="0"/>
          </a:p>
        </p:txBody>
      </p:sp>
      <p:sp>
        <p:nvSpPr>
          <p:cNvPr id="284" name="TextBox 283"/>
          <p:cNvSpPr txBox="1"/>
          <p:nvPr/>
        </p:nvSpPr>
        <p:spPr>
          <a:xfrm>
            <a:off x="1745797" y="3030474"/>
            <a:ext cx="664957" cy="166199"/>
          </a:xfrm>
          <a:prstGeom prst="rect">
            <a:avLst/>
          </a:prstGeom>
          <a:noFill/>
        </p:spPr>
        <p:txBody>
          <a:bodyPr wrap="none" lIns="32400" tIns="0" rIns="32400" bIns="0" rtlCol="0">
            <a:spAutoFit/>
          </a:bodyPr>
          <a:lstStyle/>
          <a:p>
            <a:pPr algn="ctr"/>
            <a:r>
              <a:rPr lang="de-DE" sz="1080" dirty="0"/>
              <a:t>Cross-over</a:t>
            </a:r>
            <a:endParaRPr lang="en-GB" sz="1080" dirty="0"/>
          </a:p>
        </p:txBody>
      </p:sp>
      <p:sp>
        <p:nvSpPr>
          <p:cNvPr id="291" name="TextBox 290"/>
          <p:cNvSpPr txBox="1"/>
          <p:nvPr/>
        </p:nvSpPr>
        <p:spPr>
          <a:xfrm>
            <a:off x="3030375" y="3036115"/>
            <a:ext cx="583203" cy="166199"/>
          </a:xfrm>
          <a:prstGeom prst="rect">
            <a:avLst/>
          </a:prstGeom>
          <a:noFill/>
        </p:spPr>
        <p:txBody>
          <a:bodyPr wrap="none" lIns="32400" tIns="0" rIns="32400" bIns="0" rtlCol="0">
            <a:spAutoFit/>
          </a:bodyPr>
          <a:lstStyle/>
          <a:p>
            <a:pPr algn="ctr"/>
            <a:r>
              <a:rPr lang="de-DE" sz="1080" dirty="0"/>
              <a:t>Selection</a:t>
            </a:r>
            <a:endParaRPr lang="en-GB" sz="1080" dirty="0"/>
          </a:p>
        </p:txBody>
      </p:sp>
      <p:sp>
        <p:nvSpPr>
          <p:cNvPr id="301" name="TextBox 300"/>
          <p:cNvSpPr txBox="1"/>
          <p:nvPr/>
        </p:nvSpPr>
        <p:spPr>
          <a:xfrm>
            <a:off x="1793017" y="4417922"/>
            <a:ext cx="488626" cy="166199"/>
          </a:xfrm>
          <a:prstGeom prst="rect">
            <a:avLst/>
          </a:prstGeom>
          <a:noFill/>
        </p:spPr>
        <p:txBody>
          <a:bodyPr wrap="none" lIns="32400" tIns="0" rIns="32400" bIns="0" rtlCol="0">
            <a:spAutoFit/>
          </a:bodyPr>
          <a:lstStyle/>
          <a:p>
            <a:r>
              <a:rPr lang="de-DE" sz="1080" dirty="0"/>
              <a:t>Healing</a:t>
            </a:r>
            <a:endParaRPr lang="en-GB" sz="1080" dirty="0"/>
          </a:p>
        </p:txBody>
      </p:sp>
      <p:pic>
        <p:nvPicPr>
          <p:cNvPr id="312" name="Picture 31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45887" y="3601486"/>
            <a:ext cx="648794" cy="24298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743286" y="4748719"/>
            <a:ext cx="2082800" cy="92333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mtClean="0">
                <a:solidFill>
                  <a:schemeClr val="tx1"/>
                </a:solidFill>
              </a:rPr>
              <a:t>Outperforms the state-of-the-art by 42%</a:t>
            </a:r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7593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8" grpId="0" animBg="1"/>
      <p:bldP spid="19" grpId="0" animBg="1"/>
      <p:bldP spid="20" grpId="0" animBg="1"/>
      <p:bldP spid="271" grpId="0"/>
      <p:bldP spid="284" grpId="0"/>
      <p:bldP spid="291" grpId="0"/>
      <p:bldP spid="301" grpId="0"/>
      <p:bldP spid="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smtClean="0"/>
              <a:t>3 Transition to SPLE</a:t>
            </a:r>
            <a:endParaRPr lang="en-IE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BEAF97-9B72-45C7-AC9A-A6B9EBE7F553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687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83D748-511C-42DE-9A56-05B60C680E34}" type="slidenum">
              <a:rPr lang="en-US" smtClean="0"/>
              <a:t>25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1475" y="200534"/>
            <a:ext cx="7195973" cy="704723"/>
          </a:xfrm>
        </p:spPr>
        <p:txBody>
          <a:bodyPr>
            <a:normAutofit fontScale="90000"/>
          </a:bodyPr>
          <a:lstStyle/>
          <a:p>
            <a:r>
              <a:rPr lang="en-US" sz="2800" smtClean="0"/>
              <a:t>Transition to </a:t>
            </a:r>
            <a:br>
              <a:rPr lang="en-US" sz="2800" smtClean="0"/>
            </a:br>
            <a:r>
              <a:rPr lang="en-US" sz="2800" smtClean="0"/>
              <a:t>Software </a:t>
            </a:r>
            <a:r>
              <a:rPr lang="en-US" sz="2800"/>
              <a:t>Product Line Engineering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2666" y="242597"/>
            <a:ext cx="1053912" cy="24872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3040" y="574441"/>
            <a:ext cx="553538" cy="351533"/>
          </a:xfrm>
          <a:prstGeom prst="rect">
            <a:avLst/>
          </a:prstGeom>
        </p:spPr>
      </p:pic>
      <p:pic>
        <p:nvPicPr>
          <p:cNvPr id="13" name="Content Placeholder 12"/>
          <p:cNvPicPr>
            <a:picLocks noGrp="1" noChangeAspect="1"/>
          </p:cNvPicPr>
          <p:nvPr>
            <p:ph idx="1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75" y="1858555"/>
            <a:ext cx="8429625" cy="3723502"/>
          </a:xfrm>
        </p:spPr>
      </p:pic>
      <p:sp>
        <p:nvSpPr>
          <p:cNvPr id="14" name="Rectangle 13"/>
          <p:cNvSpPr/>
          <p:nvPr/>
        </p:nvSpPr>
        <p:spPr>
          <a:xfrm>
            <a:off x="371475" y="6281440"/>
            <a:ext cx="793839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50">
                <a:solidFill>
                  <a:schemeClr val="accent6"/>
                </a:solidFill>
              </a:rPr>
              <a:t>[ACM Comp. Surveys 50(1), Information &amp; Software Tech. 95; SSBSE 2016; VaMoS’14; ISSE 8(1); </a:t>
            </a:r>
            <a:r>
              <a:rPr lang="en-US" sz="1050">
                <a:solidFill>
                  <a:schemeClr val="accent6"/>
                </a:solidFill>
              </a:rPr>
              <a:t>Software Tools for Technology Transfer </a:t>
            </a:r>
            <a:r>
              <a:rPr lang="en-GB" sz="1050">
                <a:solidFill>
                  <a:schemeClr val="accent6"/>
                </a:solidFill>
              </a:rPr>
              <a:t>14(5)]</a:t>
            </a:r>
            <a:endParaRPr lang="en-GB" sz="105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525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83D748-511C-42DE-9A56-05B60C680E34}" type="slidenum">
              <a:rPr lang="en-US" smtClean="0"/>
              <a:t>26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1475" y="200534"/>
            <a:ext cx="7195973" cy="704723"/>
          </a:xfrm>
        </p:spPr>
        <p:txBody>
          <a:bodyPr>
            <a:normAutofit fontScale="90000"/>
          </a:bodyPr>
          <a:lstStyle/>
          <a:p>
            <a:r>
              <a:rPr lang="en-US" sz="2800" smtClean="0"/>
              <a:t>Transition to </a:t>
            </a:r>
            <a:br>
              <a:rPr lang="en-US" sz="2800" smtClean="0"/>
            </a:br>
            <a:r>
              <a:rPr lang="en-US" sz="2800" smtClean="0"/>
              <a:t>Software </a:t>
            </a:r>
            <a:r>
              <a:rPr lang="en-US" sz="2800"/>
              <a:t>Product Line Engineering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2666" y="242597"/>
            <a:ext cx="1053912" cy="24872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3040" y="574441"/>
            <a:ext cx="553538" cy="351533"/>
          </a:xfrm>
          <a:prstGeom prst="rect">
            <a:avLst/>
          </a:prstGeom>
        </p:spPr>
      </p:pic>
      <p:pic>
        <p:nvPicPr>
          <p:cNvPr id="13" name="Content Placeholder 12"/>
          <p:cNvPicPr>
            <a:picLocks noGrp="1" noChangeAspect="1"/>
          </p:cNvPicPr>
          <p:nvPr>
            <p:ph idx="1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75" y="1860936"/>
            <a:ext cx="8429625" cy="3723502"/>
          </a:xfrm>
        </p:spPr>
      </p:pic>
      <p:sp>
        <p:nvSpPr>
          <p:cNvPr id="14" name="Rectangle 13"/>
          <p:cNvSpPr/>
          <p:nvPr/>
        </p:nvSpPr>
        <p:spPr>
          <a:xfrm>
            <a:off x="371475" y="6281440"/>
            <a:ext cx="793839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50">
                <a:solidFill>
                  <a:schemeClr val="accent6"/>
                </a:solidFill>
              </a:rPr>
              <a:t>[ACM Comp. Surveys 50(1), Information &amp; Software Tech. 95; SSBSE 2016; VaMoS’14; ISSE 8(1); </a:t>
            </a:r>
            <a:r>
              <a:rPr lang="en-US" sz="1050">
                <a:solidFill>
                  <a:schemeClr val="accent6"/>
                </a:solidFill>
              </a:rPr>
              <a:t>Software Tools for Technology Transfer </a:t>
            </a:r>
            <a:r>
              <a:rPr lang="en-GB" sz="1050">
                <a:solidFill>
                  <a:schemeClr val="accent6"/>
                </a:solidFill>
              </a:rPr>
              <a:t>14(5)]</a:t>
            </a:r>
            <a:endParaRPr lang="en-GB" sz="1050" dirty="0">
              <a:solidFill>
                <a:schemeClr val="accent6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410856" y="4472645"/>
            <a:ext cx="766107" cy="770868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239531" y="4472645"/>
            <a:ext cx="766107" cy="770868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7068206" y="4472645"/>
            <a:ext cx="766107" cy="770868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7925128" y="4472645"/>
            <a:ext cx="766107" cy="770868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869950" y="3848100"/>
            <a:ext cx="1219200" cy="14272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1006756" y="2324100"/>
            <a:ext cx="1171294" cy="11292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869950" y="2021800"/>
            <a:ext cx="1079500" cy="11292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5410856" y="2209801"/>
            <a:ext cx="2729844" cy="13715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8" name="Group 47"/>
          <p:cNvGrpSpPr/>
          <p:nvPr/>
        </p:nvGrpSpPr>
        <p:grpSpPr>
          <a:xfrm>
            <a:off x="1949450" y="2992873"/>
            <a:ext cx="6358732" cy="1479772"/>
            <a:chOff x="1949450" y="2992873"/>
            <a:chExt cx="6358732" cy="1479772"/>
          </a:xfrm>
        </p:grpSpPr>
        <p:sp>
          <p:nvSpPr>
            <p:cNvPr id="6" name="Oval 5"/>
            <p:cNvSpPr/>
            <p:nvPr/>
          </p:nvSpPr>
          <p:spPr>
            <a:xfrm>
              <a:off x="6115377" y="3591892"/>
              <a:ext cx="1014413" cy="76358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smtClean="0"/>
                <a:t>Mining of PL Assets</a:t>
              </a:r>
              <a:endParaRPr lang="en-US" sz="1100"/>
            </a:p>
          </p:txBody>
        </p:sp>
        <p:cxnSp>
          <p:nvCxnSpPr>
            <p:cNvPr id="8" name="Straight Arrow Connector 7"/>
            <p:cNvCxnSpPr>
              <a:stCxn id="15" idx="0"/>
            </p:cNvCxnSpPr>
            <p:nvPr/>
          </p:nvCxnSpPr>
          <p:spPr>
            <a:xfrm flipH="1" flipV="1">
              <a:off x="7129790" y="4086225"/>
              <a:ext cx="1178392" cy="386420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>
              <a:stCxn id="12" idx="0"/>
            </p:cNvCxnSpPr>
            <p:nvPr/>
          </p:nvCxnSpPr>
          <p:spPr>
            <a:xfrm flipH="1" flipV="1">
              <a:off x="7005638" y="4241800"/>
              <a:ext cx="445622" cy="230845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>
              <a:stCxn id="11" idx="0"/>
              <a:endCxn id="6" idx="4"/>
            </p:cNvCxnSpPr>
            <p:nvPr/>
          </p:nvCxnSpPr>
          <p:spPr>
            <a:xfrm flipH="1" flipV="1">
              <a:off x="6622584" y="4355480"/>
              <a:ext cx="1" cy="117165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>
              <a:stCxn id="10" idx="0"/>
            </p:cNvCxnSpPr>
            <p:nvPr/>
          </p:nvCxnSpPr>
          <p:spPr>
            <a:xfrm flipV="1">
              <a:off x="5793910" y="4202863"/>
              <a:ext cx="383053" cy="269782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/>
            <p:nvPr/>
          </p:nvCxnSpPr>
          <p:spPr>
            <a:xfrm flipH="1" flipV="1">
              <a:off x="5985437" y="3092427"/>
              <a:ext cx="409013" cy="549212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>
              <a:stCxn id="6" idx="0"/>
            </p:cNvCxnSpPr>
            <p:nvPr/>
          </p:nvCxnSpPr>
          <p:spPr>
            <a:xfrm flipV="1">
              <a:off x="6622584" y="3258705"/>
              <a:ext cx="11229" cy="333187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/>
            <p:nvPr/>
          </p:nvCxnSpPr>
          <p:spPr>
            <a:xfrm flipH="1" flipV="1">
              <a:off x="1949450" y="3334905"/>
              <a:ext cx="4240493" cy="464128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>
              <a:stCxn id="6" idx="1"/>
            </p:cNvCxnSpPr>
            <p:nvPr/>
          </p:nvCxnSpPr>
          <p:spPr>
            <a:xfrm flipH="1" flipV="1">
              <a:off x="3756026" y="2992873"/>
              <a:ext cx="2507908" cy="710844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1001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5" grpId="0" animBg="1"/>
      <p:bldP spid="16" grpId="0" animBg="1"/>
      <p:bldP spid="42" grpId="0" animBg="1"/>
      <p:bldP spid="43" grpId="0" animBg="1"/>
      <p:bldP spid="4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83D748-511C-42DE-9A56-05B60C680E34}" type="slidenum">
              <a:rPr lang="en-US" smtClean="0"/>
              <a:t>27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1475" y="200534"/>
            <a:ext cx="7195973" cy="704723"/>
          </a:xfrm>
        </p:spPr>
        <p:txBody>
          <a:bodyPr>
            <a:normAutofit fontScale="90000"/>
          </a:bodyPr>
          <a:lstStyle/>
          <a:p>
            <a:r>
              <a:rPr lang="en-US" sz="2800" smtClean="0"/>
              <a:t>Transition to </a:t>
            </a:r>
            <a:br>
              <a:rPr lang="en-US" sz="2800" smtClean="0"/>
            </a:br>
            <a:r>
              <a:rPr lang="en-US" sz="2800" smtClean="0"/>
              <a:t>Software </a:t>
            </a:r>
            <a:r>
              <a:rPr lang="en-US" sz="2800"/>
              <a:t>Product Line Engineering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2666" y="242597"/>
            <a:ext cx="1053912" cy="24872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3040" y="574441"/>
            <a:ext cx="553538" cy="351533"/>
          </a:xfrm>
          <a:prstGeom prst="rect">
            <a:avLst/>
          </a:prstGeom>
        </p:spPr>
      </p:pic>
      <p:pic>
        <p:nvPicPr>
          <p:cNvPr id="13" name="Content Placeholder 12"/>
          <p:cNvPicPr>
            <a:picLocks noGrp="1" noChangeAspect="1"/>
          </p:cNvPicPr>
          <p:nvPr>
            <p:ph idx="1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75" y="1858555"/>
            <a:ext cx="8429625" cy="3723502"/>
          </a:xfrm>
        </p:spPr>
      </p:pic>
      <p:sp>
        <p:nvSpPr>
          <p:cNvPr id="14" name="Rectangle 13"/>
          <p:cNvSpPr/>
          <p:nvPr/>
        </p:nvSpPr>
        <p:spPr>
          <a:xfrm>
            <a:off x="371475" y="6281440"/>
            <a:ext cx="793839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50">
                <a:solidFill>
                  <a:schemeClr val="accent6"/>
                </a:solidFill>
              </a:rPr>
              <a:t>[ACM Comp. Surveys 50(1), Information &amp; Software Tech. 95; SSBSE 2016; VaMoS’14; ISSE 8(1); </a:t>
            </a:r>
            <a:r>
              <a:rPr lang="en-US" sz="1050">
                <a:solidFill>
                  <a:schemeClr val="accent6"/>
                </a:solidFill>
              </a:rPr>
              <a:t>Software Tools for Technology Transfer </a:t>
            </a:r>
            <a:r>
              <a:rPr lang="en-GB" sz="1050">
                <a:solidFill>
                  <a:schemeClr val="accent6"/>
                </a:solidFill>
              </a:rPr>
              <a:t>14(5)]</a:t>
            </a:r>
            <a:endParaRPr lang="en-GB" sz="105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2052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83D748-511C-42DE-9A56-05B60C680E34}" type="slidenum">
              <a:rPr lang="en-US" smtClean="0"/>
              <a:t>28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1475" y="200534"/>
            <a:ext cx="7195973" cy="1299050"/>
          </a:xfrm>
        </p:spPr>
        <p:txBody>
          <a:bodyPr>
            <a:normAutofit/>
          </a:bodyPr>
          <a:lstStyle/>
          <a:p>
            <a:r>
              <a:rPr lang="en-US" sz="1800" smtClean="0"/>
              <a:t>Transition to Software </a:t>
            </a:r>
            <a:r>
              <a:rPr lang="en-US" sz="1800"/>
              <a:t>Product Line </a:t>
            </a:r>
            <a:r>
              <a:rPr lang="en-US" sz="1800" smtClean="0"/>
              <a:t>Engineering</a:t>
            </a:r>
            <a:br>
              <a:rPr lang="en-US" sz="1800" smtClean="0"/>
            </a:br>
            <a:r>
              <a:rPr lang="en-US" sz="2200" smtClean="0"/>
              <a:t>How to Manage Variants based on Clone-and-Own</a:t>
            </a:r>
            <a:br>
              <a:rPr lang="en-US" sz="2200" smtClean="0"/>
            </a:br>
            <a:r>
              <a:rPr lang="en-US" sz="2200" smtClean="0"/>
              <a:t>a.k.a. “Virtual Platform”</a:t>
            </a:r>
            <a:endParaRPr lang="en-US" sz="220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2666" y="242597"/>
            <a:ext cx="1053912" cy="24872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3040" y="574441"/>
            <a:ext cx="553538" cy="351533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371475" y="6281440"/>
            <a:ext cx="793839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50">
                <a:solidFill>
                  <a:schemeClr val="accent6"/>
                </a:solidFill>
              </a:rPr>
              <a:t>[ACM Comp. Surveys 50(1), Information &amp; Software Tech. 95; SSBSE 2016; VaMoS’14; ISSE 8(1); </a:t>
            </a:r>
            <a:r>
              <a:rPr lang="en-US" sz="1050">
                <a:solidFill>
                  <a:schemeClr val="accent6"/>
                </a:solidFill>
              </a:rPr>
              <a:t>Software Tools for Technology Transfer </a:t>
            </a:r>
            <a:r>
              <a:rPr lang="en-GB" sz="1050">
                <a:solidFill>
                  <a:schemeClr val="accent6"/>
                </a:solidFill>
              </a:rPr>
              <a:t>14(5)]</a:t>
            </a:r>
            <a:endParaRPr lang="en-GB" sz="1050" dirty="0">
              <a:solidFill>
                <a:schemeClr val="accent6"/>
              </a:solidFill>
            </a:endParaRPr>
          </a:p>
        </p:txBody>
      </p:sp>
      <p:pic>
        <p:nvPicPr>
          <p:cNvPr id="10" name="Content Placeholder 12"/>
          <p:cNvPicPr>
            <a:picLocks noGrp="1" noChangeAspect="1"/>
          </p:cNvPicPr>
          <p:nvPr>
            <p:ph idx="1"/>
          </p:nvPr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75" y="1928582"/>
            <a:ext cx="8425355" cy="3720125"/>
          </a:xfrm>
        </p:spPr>
      </p:pic>
      <p:sp>
        <p:nvSpPr>
          <p:cNvPr id="11" name="TextBox 10"/>
          <p:cNvSpPr txBox="1"/>
          <p:nvPr/>
        </p:nvSpPr>
        <p:spPr>
          <a:xfrm>
            <a:off x="5409932" y="5411075"/>
            <a:ext cx="2628000" cy="36933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de-DE" b="1" smtClean="0">
                <a:solidFill>
                  <a:schemeClr val="tx1"/>
                </a:solidFill>
              </a:rPr>
              <a:t>L0: </a:t>
            </a:r>
            <a:r>
              <a:rPr lang="de-DE" smtClean="0">
                <a:solidFill>
                  <a:schemeClr val="tx1"/>
                </a:solidFill>
              </a:rPr>
              <a:t>Ad-hoc clone-and-own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409932" y="4963046"/>
            <a:ext cx="2628000" cy="36933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de-DE" b="1" smtClean="0">
                <a:solidFill>
                  <a:schemeClr val="tx1"/>
                </a:solidFill>
              </a:rPr>
              <a:t>L1: </a:t>
            </a:r>
            <a:r>
              <a:rPr lang="de-DE" smtClean="0">
                <a:solidFill>
                  <a:schemeClr val="tx1"/>
                </a:solidFill>
              </a:rPr>
              <a:t>Provenance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71549" y="5476926"/>
            <a:ext cx="1908000" cy="36933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de-DE" b="1" smtClean="0">
                <a:solidFill>
                  <a:schemeClr val="tx1"/>
                </a:solidFill>
              </a:rPr>
              <a:t>L2: </a:t>
            </a:r>
            <a:r>
              <a:rPr lang="de-DE" smtClean="0">
                <a:solidFill>
                  <a:schemeClr val="tx1"/>
                </a:solidFill>
              </a:rPr>
              <a:t>Features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190749" y="3788644"/>
            <a:ext cx="1908000" cy="36933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de-DE" b="1" smtClean="0">
                <a:solidFill>
                  <a:schemeClr val="tx1"/>
                </a:solidFill>
              </a:rPr>
              <a:t>L3: </a:t>
            </a:r>
            <a:r>
              <a:rPr lang="de-DE" smtClean="0">
                <a:solidFill>
                  <a:schemeClr val="tx1"/>
                </a:solidFill>
              </a:rPr>
              <a:t>Configuration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971547" y="3155911"/>
            <a:ext cx="1908000" cy="36933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de-DE" b="1" smtClean="0">
                <a:solidFill>
                  <a:schemeClr val="tx1"/>
                </a:solidFill>
              </a:rPr>
              <a:t>L4: </a:t>
            </a:r>
            <a:r>
              <a:rPr lang="de-DE" smtClean="0">
                <a:solidFill>
                  <a:schemeClr val="tx1"/>
                </a:solidFill>
              </a:rPr>
              <a:t>Feature Model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444482" y="2357581"/>
            <a:ext cx="2965450" cy="36933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de-DE" b="1" smtClean="0">
                <a:solidFill>
                  <a:schemeClr val="tx1"/>
                </a:solidFill>
              </a:rPr>
              <a:t>L5: </a:t>
            </a:r>
            <a:r>
              <a:rPr lang="de-DE" smtClean="0">
                <a:solidFill>
                  <a:schemeClr val="tx1"/>
                </a:solidFill>
              </a:rPr>
              <a:t>Integrated Platform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71475" y="5982701"/>
            <a:ext cx="481574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050">
                <a:solidFill>
                  <a:schemeClr val="accent6"/>
                </a:solidFill>
              </a:rPr>
              <a:t>[Rubin et al. 2012;  Rubin et al. 2013; Rubin and Chechik 2013; </a:t>
            </a:r>
            <a:r>
              <a:rPr lang="de-DE" sz="1050" smtClean="0">
                <a:solidFill>
                  <a:schemeClr val="accent6"/>
                </a:solidFill>
              </a:rPr>
              <a:t>Antkiewicz et al. 2014]</a:t>
            </a:r>
            <a:endParaRPr lang="en-GB" sz="1050" dirty="0">
              <a:solidFill>
                <a:schemeClr val="accent6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444482" y="1849568"/>
            <a:ext cx="2965450" cy="36933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de-DE" b="1" smtClean="0">
                <a:solidFill>
                  <a:schemeClr val="tx1"/>
                </a:solidFill>
              </a:rPr>
              <a:t>L6: </a:t>
            </a:r>
            <a:r>
              <a:rPr lang="de-DE" smtClean="0">
                <a:solidFill>
                  <a:schemeClr val="tx1"/>
                </a:solidFill>
              </a:rPr>
              <a:t>Fully-integrated Platform</a:t>
            </a:r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4593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5" grpId="0" animBg="1"/>
      <p:bldP spid="16" grpId="0" animBg="1"/>
      <p:bldP spid="17" grpId="0" animBg="1"/>
      <p:bldP spid="18" grpId="0" animBg="1"/>
      <p:bldP spid="20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smtClean="0"/>
              <a:t>4 Product Line Evolution</a:t>
            </a:r>
            <a:endParaRPr lang="en-IE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BEAF97-9B72-45C7-AC9A-A6B9EBE7F553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5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6372720" y="6539480"/>
            <a:ext cx="2057400" cy="166943"/>
          </a:xfrm>
        </p:spPr>
        <p:txBody>
          <a:bodyPr vert="horz" lIns="27000" tIns="45720" rIns="27000" bIns="45720" rtlCol="0" anchor="ctr"/>
          <a:lstStyle/>
          <a:p>
            <a:fld id="{BA83D748-511C-42DE-9A56-05B60C680E34}" type="slidenum">
              <a:rPr lang="en-US" smtClean="0"/>
              <a:t>3</a:t>
            </a:fld>
            <a:endParaRPr lang="en-US" dirty="0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3012" y="4345009"/>
            <a:ext cx="2257246" cy="169293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87" y="2154862"/>
            <a:ext cx="1685831" cy="16858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45865" y="2928041"/>
            <a:ext cx="2217819" cy="9749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2" name="Oval 21"/>
          <p:cNvSpPr/>
          <p:nvPr/>
        </p:nvSpPr>
        <p:spPr>
          <a:xfrm>
            <a:off x="5191984" y="1980833"/>
            <a:ext cx="788878" cy="41539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000" rIns="27000" rtlCol="0" anchor="ctr"/>
          <a:lstStyle/>
          <a:p>
            <a:pPr algn="ctr"/>
            <a:r>
              <a:rPr lang="en-US" sz="1200"/>
              <a:t>Models</a:t>
            </a:r>
          </a:p>
        </p:txBody>
      </p:sp>
      <p:sp>
        <p:nvSpPr>
          <p:cNvPr id="46" name="Oval 45"/>
          <p:cNvSpPr/>
          <p:nvPr/>
        </p:nvSpPr>
        <p:spPr>
          <a:xfrm>
            <a:off x="6655480" y="2254700"/>
            <a:ext cx="2271211" cy="96606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000" rIns="27000" rtlCol="0" anchor="ctr"/>
          <a:lstStyle/>
          <a:p>
            <a:pPr algn="ctr"/>
            <a:r>
              <a:rPr lang="en-US" smtClean="0"/>
              <a:t>Software Product Line Engineering</a:t>
            </a:r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4576902" y="2801967"/>
            <a:ext cx="1269209" cy="56295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000" rIns="27000" rtlCol="0" anchor="ctr"/>
          <a:lstStyle/>
          <a:p>
            <a:pPr algn="ctr"/>
            <a:r>
              <a:rPr lang="en-US" sz="1200"/>
              <a:t>Automation</a:t>
            </a:r>
          </a:p>
        </p:txBody>
      </p:sp>
      <p:sp>
        <p:nvSpPr>
          <p:cNvPr id="58" name="Oval 57"/>
          <p:cNvSpPr/>
          <p:nvPr/>
        </p:nvSpPr>
        <p:spPr>
          <a:xfrm>
            <a:off x="4404099" y="3695864"/>
            <a:ext cx="1073581" cy="49517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000" rIns="27000" rtlCol="0" anchor="ctr"/>
          <a:lstStyle/>
          <a:p>
            <a:pPr algn="ctr"/>
            <a:r>
              <a:rPr lang="en-US" sz="1200" smtClean="0"/>
              <a:t>Interactive Tools</a:t>
            </a:r>
            <a:endParaRPr lang="en-US" sz="1200"/>
          </a:p>
        </p:txBody>
      </p:sp>
      <p:sp>
        <p:nvSpPr>
          <p:cNvPr id="64" name="Oval 63"/>
          <p:cNvSpPr/>
          <p:nvPr/>
        </p:nvSpPr>
        <p:spPr>
          <a:xfrm>
            <a:off x="3658410" y="1480990"/>
            <a:ext cx="2043854" cy="720366"/>
          </a:xfrm>
          <a:prstGeom prst="ellipse">
            <a:avLst/>
          </a:prstGeom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400" smtClean="0"/>
              <a:t>Abstraction</a:t>
            </a:r>
            <a:endParaRPr lang="en-US" sz="2400"/>
          </a:p>
        </p:txBody>
      </p:sp>
      <p:sp>
        <p:nvSpPr>
          <p:cNvPr id="69" name="Oval 68"/>
          <p:cNvSpPr/>
          <p:nvPr/>
        </p:nvSpPr>
        <p:spPr>
          <a:xfrm>
            <a:off x="4889715" y="3293775"/>
            <a:ext cx="676057" cy="46089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000" rIns="27000" rtlCol="0" anchor="ctr"/>
          <a:lstStyle/>
          <a:p>
            <a:pPr algn="ctr"/>
            <a:r>
              <a:rPr lang="en-US" sz="1200" smtClean="0"/>
              <a:t>AI and ML</a:t>
            </a:r>
            <a:endParaRPr lang="en-US" sz="1200"/>
          </a:p>
        </p:txBody>
      </p:sp>
      <p:sp>
        <p:nvSpPr>
          <p:cNvPr id="26" name="Oval 25"/>
          <p:cNvSpPr/>
          <p:nvPr/>
        </p:nvSpPr>
        <p:spPr>
          <a:xfrm>
            <a:off x="6668728" y="1172695"/>
            <a:ext cx="2217785" cy="96606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000" rIns="27000" rtlCol="0" anchor="ctr"/>
          <a:lstStyle/>
          <a:p>
            <a:pPr algn="ctr"/>
            <a:r>
              <a:rPr lang="en-US" smtClean="0"/>
              <a:t>Model-driven Engineering</a:t>
            </a:r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4516095" y="5239793"/>
            <a:ext cx="1809014" cy="76743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000" rIns="27000" rtlCol="0" anchor="ctr"/>
          <a:lstStyle/>
          <a:p>
            <a:pPr algn="ctr"/>
            <a:r>
              <a:rPr lang="en-US" smtClean="0"/>
              <a:t>Automation</a:t>
            </a:r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267464" y="248062"/>
            <a:ext cx="2996220" cy="32544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4400"/>
            </a:lvl1pPr>
          </a:lstStyle>
          <a:p>
            <a:r>
              <a:rPr lang="en-US" sz="2100" smtClean="0"/>
              <a:t>Challenges</a:t>
            </a:r>
            <a:endParaRPr lang="en-US" sz="2100"/>
          </a:p>
        </p:txBody>
      </p:sp>
      <p:sp>
        <p:nvSpPr>
          <p:cNvPr id="33" name="TextBox 32"/>
          <p:cNvSpPr txBox="1"/>
          <p:nvPr/>
        </p:nvSpPr>
        <p:spPr>
          <a:xfrm>
            <a:off x="6457950" y="245466"/>
            <a:ext cx="2502764" cy="3254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4400"/>
            </a:lvl1pPr>
          </a:lstStyle>
          <a:p>
            <a:r>
              <a:rPr lang="en-US" sz="2100" smtClean="0"/>
              <a:t>Concrete Techniques</a:t>
            </a:r>
            <a:endParaRPr lang="en-US" sz="2100"/>
          </a:p>
        </p:txBody>
      </p:sp>
      <p:sp>
        <p:nvSpPr>
          <p:cNvPr id="8" name="Rounded Rectangle 7"/>
          <p:cNvSpPr/>
          <p:nvPr/>
        </p:nvSpPr>
        <p:spPr>
          <a:xfrm>
            <a:off x="125259" y="4432094"/>
            <a:ext cx="1732569" cy="540000"/>
          </a:xfrm>
          <a:prstGeom prst="roundRect">
            <a:avLst/>
          </a:prstGeom>
          <a:solidFill>
            <a:schemeClr val="accent5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27000" rIns="27000" rtlCol="0" anchor="ctr"/>
          <a:lstStyle/>
          <a:p>
            <a:pPr algn="ctr">
              <a:lnSpc>
                <a:spcPct val="90000"/>
              </a:lnSpc>
            </a:pPr>
            <a:r>
              <a:rPr lang="en-US" smtClean="0"/>
              <a:t>Productivity of Engineers</a:t>
            </a:r>
            <a:endParaRPr lang="en-US"/>
          </a:p>
        </p:txBody>
      </p:sp>
      <p:sp>
        <p:nvSpPr>
          <p:cNvPr id="37" name="Rounded Rectangle 36"/>
          <p:cNvSpPr/>
          <p:nvPr/>
        </p:nvSpPr>
        <p:spPr>
          <a:xfrm>
            <a:off x="848326" y="2731359"/>
            <a:ext cx="1926662" cy="405000"/>
          </a:xfrm>
          <a:prstGeom prst="roundRect">
            <a:avLst/>
          </a:prstGeom>
          <a:solidFill>
            <a:schemeClr val="accent5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27000" rIns="27000" rtlCol="0" anchor="ctr"/>
          <a:lstStyle/>
          <a:p>
            <a:pPr algn="ctr">
              <a:lnSpc>
                <a:spcPct val="90000"/>
              </a:lnSpc>
            </a:pPr>
            <a:r>
              <a:rPr lang="en-US"/>
              <a:t>Complexity</a:t>
            </a:r>
          </a:p>
        </p:txBody>
      </p:sp>
      <p:sp>
        <p:nvSpPr>
          <p:cNvPr id="38" name="Rounded Rectangle 37"/>
          <p:cNvSpPr/>
          <p:nvPr/>
        </p:nvSpPr>
        <p:spPr>
          <a:xfrm>
            <a:off x="125825" y="3064737"/>
            <a:ext cx="1119678" cy="405000"/>
          </a:xfrm>
          <a:prstGeom prst="roundRect">
            <a:avLst/>
          </a:prstGeom>
          <a:solidFill>
            <a:schemeClr val="accent5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27000" rIns="27000" rtlCol="0" anchor="ctr"/>
          <a:lstStyle/>
          <a:p>
            <a:pPr algn="ctr">
              <a:lnSpc>
                <a:spcPct val="90000"/>
              </a:lnSpc>
            </a:pPr>
            <a:r>
              <a:rPr lang="en-US"/>
              <a:t>Scale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7464" y="770193"/>
            <a:ext cx="2043732" cy="1295215"/>
          </a:xfrm>
          <a:prstGeom prst="rect">
            <a:avLst/>
          </a:prstGeom>
        </p:spPr>
      </p:pic>
      <p:sp>
        <p:nvSpPr>
          <p:cNvPr id="45" name="Rounded Rectangle 44"/>
          <p:cNvSpPr/>
          <p:nvPr/>
        </p:nvSpPr>
        <p:spPr>
          <a:xfrm>
            <a:off x="2093471" y="770193"/>
            <a:ext cx="1170213" cy="754981"/>
          </a:xfrm>
          <a:prstGeom prst="roundRect">
            <a:avLst/>
          </a:prstGeom>
          <a:solidFill>
            <a:schemeClr val="accent5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27000" rIns="27000" rtlCol="0" anchor="ctr"/>
          <a:lstStyle/>
          <a:p>
            <a:pPr algn="ctr">
              <a:lnSpc>
                <a:spcPct val="90000"/>
              </a:lnSpc>
            </a:pPr>
            <a:r>
              <a:rPr lang="en-US" smtClean="0"/>
              <a:t>“Software </a:t>
            </a:r>
            <a:r>
              <a:rPr lang="en-US"/>
              <a:t>is eating the </a:t>
            </a:r>
            <a:r>
              <a:rPr lang="en-US" smtClean="0"/>
              <a:t>world”</a:t>
            </a:r>
            <a:endParaRPr lang="en-US"/>
          </a:p>
        </p:txBody>
      </p:sp>
      <p:sp>
        <p:nvSpPr>
          <p:cNvPr id="47" name="Rounded Rectangle 46"/>
          <p:cNvSpPr/>
          <p:nvPr/>
        </p:nvSpPr>
        <p:spPr>
          <a:xfrm>
            <a:off x="125826" y="5088960"/>
            <a:ext cx="1725676" cy="379199"/>
          </a:xfrm>
          <a:prstGeom prst="roundRect">
            <a:avLst/>
          </a:prstGeom>
          <a:solidFill>
            <a:schemeClr val="accent5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27000" rIns="27000" rtlCol="0" anchor="ctr"/>
          <a:lstStyle/>
          <a:p>
            <a:pPr algn="ctr">
              <a:lnSpc>
                <a:spcPct val="90000"/>
              </a:lnSpc>
            </a:pPr>
            <a:r>
              <a:rPr lang="en-US" smtClean="0"/>
              <a:t>Constant Change</a:t>
            </a:r>
            <a:endParaRPr lang="en-US"/>
          </a:p>
        </p:txBody>
      </p:sp>
      <p:sp>
        <p:nvSpPr>
          <p:cNvPr id="48" name="Rounded Rectangle 47"/>
          <p:cNvSpPr/>
          <p:nvPr/>
        </p:nvSpPr>
        <p:spPr>
          <a:xfrm>
            <a:off x="125826" y="5585025"/>
            <a:ext cx="1725676" cy="415582"/>
          </a:xfrm>
          <a:prstGeom prst="roundRect">
            <a:avLst/>
          </a:prstGeom>
          <a:solidFill>
            <a:schemeClr val="accent5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27000" rIns="27000" rtlCol="0" anchor="ctr"/>
          <a:lstStyle/>
          <a:p>
            <a:pPr algn="ctr">
              <a:lnSpc>
                <a:spcPct val="90000"/>
              </a:lnSpc>
            </a:pPr>
            <a:r>
              <a:rPr lang="en-US" smtClean="0"/>
              <a:t>Market Speed</a:t>
            </a:r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3936499" y="3170186"/>
            <a:ext cx="991268" cy="615113"/>
          </a:xfrm>
          <a:prstGeom prst="ellipse">
            <a:avLst/>
          </a:prstGeom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000" rIns="27000" rtlCol="0" anchor="ctr"/>
          <a:lstStyle/>
          <a:p>
            <a:pPr algn="ctr"/>
            <a:r>
              <a:rPr lang="en-US" sz="2400"/>
              <a:t>Tools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3619781" y="245466"/>
            <a:ext cx="2482071" cy="3254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4400"/>
            </a:lvl1pPr>
          </a:lstStyle>
          <a:p>
            <a:r>
              <a:rPr lang="en-US" sz="2100" smtClean="0"/>
              <a:t>High-level Concepts</a:t>
            </a:r>
            <a:endParaRPr lang="en-US" sz="2100"/>
          </a:p>
        </p:txBody>
      </p:sp>
      <p:sp>
        <p:nvSpPr>
          <p:cNvPr id="51" name="Oval 50"/>
          <p:cNvSpPr/>
          <p:nvPr/>
        </p:nvSpPr>
        <p:spPr>
          <a:xfrm>
            <a:off x="6028822" y="4713451"/>
            <a:ext cx="1809014" cy="76743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000" rIns="27000" rtlCol="0" anchor="ctr"/>
          <a:lstStyle/>
          <a:p>
            <a:pPr algn="ctr"/>
            <a:r>
              <a:rPr lang="en-US" smtClean="0"/>
              <a:t>Quality</a:t>
            </a:r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7174417" y="4393998"/>
            <a:ext cx="1752274" cy="50408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000" rIns="27000" rtlCol="0" anchor="ctr"/>
          <a:lstStyle/>
          <a:p>
            <a:pPr algn="ctr"/>
            <a:r>
              <a:rPr lang="en-US" sz="1400" smtClean="0"/>
              <a:t>Trustworthiness</a:t>
            </a:r>
            <a:endParaRPr lang="en-US" sz="1400"/>
          </a:p>
        </p:txBody>
      </p:sp>
      <p:sp>
        <p:nvSpPr>
          <p:cNvPr id="53" name="Oval 52"/>
          <p:cNvSpPr/>
          <p:nvPr/>
        </p:nvSpPr>
        <p:spPr>
          <a:xfrm>
            <a:off x="6694308" y="3336705"/>
            <a:ext cx="2271211" cy="96606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000" rIns="27000" rtlCol="0" anchor="ctr"/>
          <a:lstStyle/>
          <a:p>
            <a:pPr algn="ctr"/>
            <a:r>
              <a:rPr lang="en-US" smtClean="0"/>
              <a:t>Continuous</a:t>
            </a:r>
            <a:br>
              <a:rPr lang="en-US" smtClean="0"/>
            </a:br>
            <a:r>
              <a:rPr lang="en-US" smtClean="0"/>
              <a:t>Software Engineering</a:t>
            </a:r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5702264" y="5771645"/>
            <a:ext cx="1295436" cy="49050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000" rIns="27000" rtlCol="0" anchor="ctr"/>
          <a:lstStyle/>
          <a:p>
            <a:pPr algn="ctr"/>
            <a:r>
              <a:rPr lang="en-US" sz="1400" smtClean="0"/>
              <a:t>Repeatable</a:t>
            </a:r>
            <a:endParaRPr lang="en-US" sz="1400"/>
          </a:p>
        </p:txBody>
      </p:sp>
      <p:sp>
        <p:nvSpPr>
          <p:cNvPr id="30" name="Oval 29"/>
          <p:cNvSpPr/>
          <p:nvPr/>
        </p:nvSpPr>
        <p:spPr>
          <a:xfrm>
            <a:off x="4349749" y="5875557"/>
            <a:ext cx="1451159" cy="42999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000" rIns="27000" rtlCol="0" anchor="ctr"/>
          <a:lstStyle/>
          <a:p>
            <a:pPr algn="ctr"/>
            <a:r>
              <a:rPr lang="en-US" sz="1400" smtClean="0"/>
              <a:t>Continous SE</a:t>
            </a:r>
            <a:endParaRPr lang="en-US" sz="1400"/>
          </a:p>
        </p:txBody>
      </p:sp>
      <p:sp>
        <p:nvSpPr>
          <p:cNvPr id="31" name="Oval 30"/>
          <p:cNvSpPr/>
          <p:nvPr/>
        </p:nvSpPr>
        <p:spPr>
          <a:xfrm>
            <a:off x="5075328" y="4406682"/>
            <a:ext cx="1752274" cy="50408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000" rIns="27000" rtlCol="0" anchor="ctr"/>
          <a:lstStyle/>
          <a:p>
            <a:pPr algn="ctr"/>
            <a:r>
              <a:rPr lang="en-US" sz="1400" smtClean="0"/>
              <a:t>Certifiable</a:t>
            </a:r>
            <a:endParaRPr lang="en-US" sz="1400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03427" y="5275507"/>
            <a:ext cx="1783086" cy="13373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742" b="95427" l="19730" r="90000">
                        <a14:foregroundMark x1="85946" y1="47316" x2="85946" y2="47316"/>
                        <a14:foregroundMark x1="85676" y1="46720" x2="85676" y2="46720"/>
                        <a14:foregroundMark x1="48378" y1="88072" x2="48378" y2="88072"/>
                        <a14:foregroundMark x1="86757" y1="47316" x2="86757" y2="47316"/>
                        <a14:foregroundMark x1="88108" y1="47316" x2="88108" y2="47316"/>
                        <a14:foregroundMark x1="84324" y1="46521" x2="84324" y2="4652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217" t="9244" r="9865" b="5567"/>
          <a:stretch/>
        </p:blipFill>
        <p:spPr>
          <a:xfrm>
            <a:off x="5577655" y="2377158"/>
            <a:ext cx="1066446" cy="1792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218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2" grpId="0" animBg="1"/>
      <p:bldP spid="46" grpId="0" animBg="1"/>
      <p:bldP spid="56" grpId="0" animBg="1"/>
      <p:bldP spid="58" grpId="0" animBg="1"/>
      <p:bldP spid="64" grpId="0" animBg="1"/>
      <p:bldP spid="69" grpId="0" animBg="1"/>
      <p:bldP spid="26" grpId="0" animBg="1"/>
      <p:bldP spid="28" grpId="0" animBg="1"/>
      <p:bldP spid="33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29" grpId="0" animBg="1"/>
      <p:bldP spid="30" grpId="0" animBg="1"/>
      <p:bldP spid="31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BEAF97-9B72-45C7-AC9A-A6B9EBE7F553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How to deal with constant change?</a:t>
            </a:r>
            <a:endParaRPr 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75" y="1249289"/>
            <a:ext cx="8429625" cy="4942034"/>
          </a:xfrm>
        </p:spPr>
      </p:pic>
      <p:sp>
        <p:nvSpPr>
          <p:cNvPr id="8" name="Rectangular Callout 7"/>
          <p:cNvSpPr/>
          <p:nvPr/>
        </p:nvSpPr>
        <p:spPr>
          <a:xfrm>
            <a:off x="5734050" y="333646"/>
            <a:ext cx="3067050" cy="1644650"/>
          </a:xfrm>
          <a:prstGeom prst="wedgeRectCallout">
            <a:avLst>
              <a:gd name="adj1" fmla="val -64251"/>
              <a:gd name="adj2" fmla="val 98408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smtClean="0">
                <a:solidFill>
                  <a:schemeClr val="tx1"/>
                </a:solidFill>
              </a:rPr>
              <a:t>How to improve the product line?</a:t>
            </a:r>
            <a:endParaRPr lang="en-US" sz="32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7475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BEAF97-9B72-45C7-AC9A-A6B9EBE7F553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to deal with constant change?</a:t>
            </a: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75" y="1249289"/>
            <a:ext cx="8429625" cy="4942034"/>
          </a:xfrm>
        </p:spPr>
      </p:pic>
    </p:spTree>
    <p:extLst>
      <p:ext uri="{BB962C8B-B14F-4D97-AF65-F5344CB8AC3E}">
        <p14:creationId xmlns:p14="http://schemas.microsoft.com/office/powerpoint/2010/main" val="2957598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BEAF97-9B72-45C7-AC9A-A6B9EBE7F553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to deal with constant change?</a:t>
            </a: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75" y="1249289"/>
            <a:ext cx="8429625" cy="4942034"/>
          </a:xfrm>
        </p:spPr>
      </p:pic>
    </p:spTree>
    <p:extLst>
      <p:ext uri="{BB962C8B-B14F-4D97-AF65-F5344CB8AC3E}">
        <p14:creationId xmlns:p14="http://schemas.microsoft.com/office/powerpoint/2010/main" val="3977600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BEAF97-9B72-45C7-AC9A-A6B9EBE7F553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to deal with constant change?</a:t>
            </a: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75" y="1249289"/>
            <a:ext cx="8429625" cy="4942034"/>
          </a:xfrm>
        </p:spPr>
      </p:pic>
    </p:spTree>
    <p:extLst>
      <p:ext uri="{BB962C8B-B14F-4D97-AF65-F5344CB8AC3E}">
        <p14:creationId xmlns:p14="http://schemas.microsoft.com/office/powerpoint/2010/main" val="101519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BEAF97-9B72-45C7-AC9A-A6B9EBE7F553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to deal with constant change?</a:t>
            </a: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75" y="1249289"/>
            <a:ext cx="8429625" cy="4942034"/>
          </a:xfrm>
        </p:spPr>
      </p:pic>
    </p:spTree>
    <p:extLst>
      <p:ext uri="{BB962C8B-B14F-4D97-AF65-F5344CB8AC3E}">
        <p14:creationId xmlns:p14="http://schemas.microsoft.com/office/powerpoint/2010/main" val="1294467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BEAF97-9B72-45C7-AC9A-A6B9EBE7F553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to deal with constant change?</a:t>
            </a: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75" y="1249289"/>
            <a:ext cx="8429625" cy="4942034"/>
          </a:xfrm>
        </p:spPr>
      </p:pic>
    </p:spTree>
    <p:extLst>
      <p:ext uri="{BB962C8B-B14F-4D97-AF65-F5344CB8AC3E}">
        <p14:creationId xmlns:p14="http://schemas.microsoft.com/office/powerpoint/2010/main" val="1591265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BEAF97-9B72-45C7-AC9A-A6B9EBE7F553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to deal with constant change?</a:t>
            </a: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75" y="1249289"/>
            <a:ext cx="8429625" cy="4942034"/>
          </a:xfrm>
        </p:spPr>
      </p:pic>
      <p:sp>
        <p:nvSpPr>
          <p:cNvPr id="9" name="Freeform 8"/>
          <p:cNvSpPr/>
          <p:nvPr/>
        </p:nvSpPr>
        <p:spPr>
          <a:xfrm rot="11367528">
            <a:off x="3569667" y="886941"/>
            <a:ext cx="913565" cy="2855531"/>
          </a:xfrm>
          <a:custGeom>
            <a:avLst/>
            <a:gdLst>
              <a:gd name="connsiteX0" fmla="*/ 2686050 w 2686050"/>
              <a:gd name="connsiteY0" fmla="*/ 0 h 962025"/>
              <a:gd name="connsiteX1" fmla="*/ 219075 w 2686050"/>
              <a:gd name="connsiteY1" fmla="*/ 962025 h 962025"/>
              <a:gd name="connsiteX2" fmla="*/ 0 w 2686050"/>
              <a:gd name="connsiteY2" fmla="*/ 133350 h 962025"/>
              <a:gd name="connsiteX3" fmla="*/ 2686050 w 2686050"/>
              <a:gd name="connsiteY3" fmla="*/ 0 h 962025"/>
              <a:gd name="connsiteX0" fmla="*/ 2552700 w 2552700"/>
              <a:gd name="connsiteY0" fmla="*/ 0 h 962025"/>
              <a:gd name="connsiteX1" fmla="*/ 85725 w 2552700"/>
              <a:gd name="connsiteY1" fmla="*/ 962025 h 962025"/>
              <a:gd name="connsiteX2" fmla="*/ 0 w 2552700"/>
              <a:gd name="connsiteY2" fmla="*/ 628650 h 962025"/>
              <a:gd name="connsiteX3" fmla="*/ 2552700 w 2552700"/>
              <a:gd name="connsiteY3" fmla="*/ 0 h 962025"/>
              <a:gd name="connsiteX0" fmla="*/ 4031040 w 4031040"/>
              <a:gd name="connsiteY0" fmla="*/ 0 h 962025"/>
              <a:gd name="connsiteX1" fmla="*/ 1564065 w 4031040"/>
              <a:gd name="connsiteY1" fmla="*/ 962025 h 962025"/>
              <a:gd name="connsiteX2" fmla="*/ 0 w 4031040"/>
              <a:gd name="connsiteY2" fmla="*/ 950818 h 962025"/>
              <a:gd name="connsiteX3" fmla="*/ 4031040 w 4031040"/>
              <a:gd name="connsiteY3" fmla="*/ 0 h 962025"/>
              <a:gd name="connsiteX0" fmla="*/ 4031040 w 4031040"/>
              <a:gd name="connsiteY0" fmla="*/ 0 h 950818"/>
              <a:gd name="connsiteX1" fmla="*/ 3056297 w 4031040"/>
              <a:gd name="connsiteY1" fmla="*/ 939151 h 950818"/>
              <a:gd name="connsiteX2" fmla="*/ 0 w 4031040"/>
              <a:gd name="connsiteY2" fmla="*/ 950818 h 950818"/>
              <a:gd name="connsiteX3" fmla="*/ 4031040 w 4031040"/>
              <a:gd name="connsiteY3" fmla="*/ 0 h 950818"/>
              <a:gd name="connsiteX0" fmla="*/ 1514017 w 1514017"/>
              <a:gd name="connsiteY0" fmla="*/ 0 h 939151"/>
              <a:gd name="connsiteX1" fmla="*/ 539274 w 1514017"/>
              <a:gd name="connsiteY1" fmla="*/ 939151 h 939151"/>
              <a:gd name="connsiteX2" fmla="*/ -1 w 1514017"/>
              <a:gd name="connsiteY2" fmla="*/ 850074 h 939151"/>
              <a:gd name="connsiteX3" fmla="*/ 1514017 w 1514017"/>
              <a:gd name="connsiteY3" fmla="*/ 0 h 939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14017" h="939151">
                <a:moveTo>
                  <a:pt x="1514017" y="0"/>
                </a:moveTo>
                <a:lnTo>
                  <a:pt x="539274" y="939151"/>
                </a:lnTo>
                <a:lnTo>
                  <a:pt x="-1" y="850074"/>
                </a:lnTo>
                <a:lnTo>
                  <a:pt x="1514017" y="0"/>
                </a:lnTo>
                <a:close/>
              </a:path>
            </a:pathLst>
          </a:custGeom>
          <a:solidFill>
            <a:schemeClr val="accent4"/>
          </a:solidFill>
          <a:ln w="28575">
            <a:solidFill>
              <a:schemeClr val="bg1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Freeform 9"/>
          <p:cNvSpPr/>
          <p:nvPr/>
        </p:nvSpPr>
        <p:spPr>
          <a:xfrm rot="10260581">
            <a:off x="4397752" y="674089"/>
            <a:ext cx="913565" cy="2855531"/>
          </a:xfrm>
          <a:custGeom>
            <a:avLst/>
            <a:gdLst>
              <a:gd name="connsiteX0" fmla="*/ 2686050 w 2686050"/>
              <a:gd name="connsiteY0" fmla="*/ 0 h 962025"/>
              <a:gd name="connsiteX1" fmla="*/ 219075 w 2686050"/>
              <a:gd name="connsiteY1" fmla="*/ 962025 h 962025"/>
              <a:gd name="connsiteX2" fmla="*/ 0 w 2686050"/>
              <a:gd name="connsiteY2" fmla="*/ 133350 h 962025"/>
              <a:gd name="connsiteX3" fmla="*/ 2686050 w 2686050"/>
              <a:gd name="connsiteY3" fmla="*/ 0 h 962025"/>
              <a:gd name="connsiteX0" fmla="*/ 2552700 w 2552700"/>
              <a:gd name="connsiteY0" fmla="*/ 0 h 962025"/>
              <a:gd name="connsiteX1" fmla="*/ 85725 w 2552700"/>
              <a:gd name="connsiteY1" fmla="*/ 962025 h 962025"/>
              <a:gd name="connsiteX2" fmla="*/ 0 w 2552700"/>
              <a:gd name="connsiteY2" fmla="*/ 628650 h 962025"/>
              <a:gd name="connsiteX3" fmla="*/ 2552700 w 2552700"/>
              <a:gd name="connsiteY3" fmla="*/ 0 h 962025"/>
              <a:gd name="connsiteX0" fmla="*/ 4031040 w 4031040"/>
              <a:gd name="connsiteY0" fmla="*/ 0 h 962025"/>
              <a:gd name="connsiteX1" fmla="*/ 1564065 w 4031040"/>
              <a:gd name="connsiteY1" fmla="*/ 962025 h 962025"/>
              <a:gd name="connsiteX2" fmla="*/ 0 w 4031040"/>
              <a:gd name="connsiteY2" fmla="*/ 950818 h 962025"/>
              <a:gd name="connsiteX3" fmla="*/ 4031040 w 4031040"/>
              <a:gd name="connsiteY3" fmla="*/ 0 h 962025"/>
              <a:gd name="connsiteX0" fmla="*/ 4031040 w 4031040"/>
              <a:gd name="connsiteY0" fmla="*/ 0 h 950818"/>
              <a:gd name="connsiteX1" fmla="*/ 3056297 w 4031040"/>
              <a:gd name="connsiteY1" fmla="*/ 939151 h 950818"/>
              <a:gd name="connsiteX2" fmla="*/ 0 w 4031040"/>
              <a:gd name="connsiteY2" fmla="*/ 950818 h 950818"/>
              <a:gd name="connsiteX3" fmla="*/ 4031040 w 4031040"/>
              <a:gd name="connsiteY3" fmla="*/ 0 h 950818"/>
              <a:gd name="connsiteX0" fmla="*/ 1514017 w 1514017"/>
              <a:gd name="connsiteY0" fmla="*/ 0 h 939151"/>
              <a:gd name="connsiteX1" fmla="*/ 539274 w 1514017"/>
              <a:gd name="connsiteY1" fmla="*/ 939151 h 939151"/>
              <a:gd name="connsiteX2" fmla="*/ -1 w 1514017"/>
              <a:gd name="connsiteY2" fmla="*/ 850074 h 939151"/>
              <a:gd name="connsiteX3" fmla="*/ 1514017 w 1514017"/>
              <a:gd name="connsiteY3" fmla="*/ 0 h 939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14017" h="939151">
                <a:moveTo>
                  <a:pt x="1514017" y="0"/>
                </a:moveTo>
                <a:lnTo>
                  <a:pt x="539274" y="939151"/>
                </a:lnTo>
                <a:lnTo>
                  <a:pt x="-1" y="850074"/>
                </a:lnTo>
                <a:lnTo>
                  <a:pt x="1514017" y="0"/>
                </a:lnTo>
                <a:close/>
              </a:path>
            </a:pathLst>
          </a:custGeom>
          <a:solidFill>
            <a:schemeClr val="accent4"/>
          </a:solidFill>
          <a:ln w="28575">
            <a:solidFill>
              <a:schemeClr val="bg1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" name="Freeform 11"/>
          <p:cNvSpPr/>
          <p:nvPr/>
        </p:nvSpPr>
        <p:spPr>
          <a:xfrm rot="10146492">
            <a:off x="4589572" y="1085654"/>
            <a:ext cx="913565" cy="3881897"/>
          </a:xfrm>
          <a:custGeom>
            <a:avLst/>
            <a:gdLst>
              <a:gd name="connsiteX0" fmla="*/ 2686050 w 2686050"/>
              <a:gd name="connsiteY0" fmla="*/ 0 h 962025"/>
              <a:gd name="connsiteX1" fmla="*/ 219075 w 2686050"/>
              <a:gd name="connsiteY1" fmla="*/ 962025 h 962025"/>
              <a:gd name="connsiteX2" fmla="*/ 0 w 2686050"/>
              <a:gd name="connsiteY2" fmla="*/ 133350 h 962025"/>
              <a:gd name="connsiteX3" fmla="*/ 2686050 w 2686050"/>
              <a:gd name="connsiteY3" fmla="*/ 0 h 962025"/>
              <a:gd name="connsiteX0" fmla="*/ 2552700 w 2552700"/>
              <a:gd name="connsiteY0" fmla="*/ 0 h 962025"/>
              <a:gd name="connsiteX1" fmla="*/ 85725 w 2552700"/>
              <a:gd name="connsiteY1" fmla="*/ 962025 h 962025"/>
              <a:gd name="connsiteX2" fmla="*/ 0 w 2552700"/>
              <a:gd name="connsiteY2" fmla="*/ 628650 h 962025"/>
              <a:gd name="connsiteX3" fmla="*/ 2552700 w 2552700"/>
              <a:gd name="connsiteY3" fmla="*/ 0 h 962025"/>
              <a:gd name="connsiteX0" fmla="*/ 4031040 w 4031040"/>
              <a:gd name="connsiteY0" fmla="*/ 0 h 962025"/>
              <a:gd name="connsiteX1" fmla="*/ 1564065 w 4031040"/>
              <a:gd name="connsiteY1" fmla="*/ 962025 h 962025"/>
              <a:gd name="connsiteX2" fmla="*/ 0 w 4031040"/>
              <a:gd name="connsiteY2" fmla="*/ 950818 h 962025"/>
              <a:gd name="connsiteX3" fmla="*/ 4031040 w 4031040"/>
              <a:gd name="connsiteY3" fmla="*/ 0 h 962025"/>
              <a:gd name="connsiteX0" fmla="*/ 4031040 w 4031040"/>
              <a:gd name="connsiteY0" fmla="*/ 0 h 950818"/>
              <a:gd name="connsiteX1" fmla="*/ 3056297 w 4031040"/>
              <a:gd name="connsiteY1" fmla="*/ 939151 h 950818"/>
              <a:gd name="connsiteX2" fmla="*/ 0 w 4031040"/>
              <a:gd name="connsiteY2" fmla="*/ 950818 h 950818"/>
              <a:gd name="connsiteX3" fmla="*/ 4031040 w 4031040"/>
              <a:gd name="connsiteY3" fmla="*/ 0 h 950818"/>
              <a:gd name="connsiteX0" fmla="*/ 1514017 w 1514017"/>
              <a:gd name="connsiteY0" fmla="*/ 0 h 939151"/>
              <a:gd name="connsiteX1" fmla="*/ 539274 w 1514017"/>
              <a:gd name="connsiteY1" fmla="*/ 939151 h 939151"/>
              <a:gd name="connsiteX2" fmla="*/ -1 w 1514017"/>
              <a:gd name="connsiteY2" fmla="*/ 850074 h 939151"/>
              <a:gd name="connsiteX3" fmla="*/ 1514017 w 1514017"/>
              <a:gd name="connsiteY3" fmla="*/ 0 h 939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14017" h="939151">
                <a:moveTo>
                  <a:pt x="1514017" y="0"/>
                </a:moveTo>
                <a:lnTo>
                  <a:pt x="539274" y="939151"/>
                </a:lnTo>
                <a:lnTo>
                  <a:pt x="-1" y="850074"/>
                </a:lnTo>
                <a:lnTo>
                  <a:pt x="1514017" y="0"/>
                </a:lnTo>
                <a:close/>
              </a:path>
            </a:pathLst>
          </a:custGeom>
          <a:solidFill>
            <a:schemeClr val="accent4"/>
          </a:solidFill>
          <a:ln w="28575">
            <a:solidFill>
              <a:schemeClr val="bg1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4" name="Freeform 13"/>
          <p:cNvSpPr/>
          <p:nvPr/>
        </p:nvSpPr>
        <p:spPr>
          <a:xfrm rot="9781264">
            <a:off x="4941636" y="865951"/>
            <a:ext cx="913565" cy="4647320"/>
          </a:xfrm>
          <a:custGeom>
            <a:avLst/>
            <a:gdLst>
              <a:gd name="connsiteX0" fmla="*/ 2686050 w 2686050"/>
              <a:gd name="connsiteY0" fmla="*/ 0 h 962025"/>
              <a:gd name="connsiteX1" fmla="*/ 219075 w 2686050"/>
              <a:gd name="connsiteY1" fmla="*/ 962025 h 962025"/>
              <a:gd name="connsiteX2" fmla="*/ 0 w 2686050"/>
              <a:gd name="connsiteY2" fmla="*/ 133350 h 962025"/>
              <a:gd name="connsiteX3" fmla="*/ 2686050 w 2686050"/>
              <a:gd name="connsiteY3" fmla="*/ 0 h 962025"/>
              <a:gd name="connsiteX0" fmla="*/ 2552700 w 2552700"/>
              <a:gd name="connsiteY0" fmla="*/ 0 h 962025"/>
              <a:gd name="connsiteX1" fmla="*/ 85725 w 2552700"/>
              <a:gd name="connsiteY1" fmla="*/ 962025 h 962025"/>
              <a:gd name="connsiteX2" fmla="*/ 0 w 2552700"/>
              <a:gd name="connsiteY2" fmla="*/ 628650 h 962025"/>
              <a:gd name="connsiteX3" fmla="*/ 2552700 w 2552700"/>
              <a:gd name="connsiteY3" fmla="*/ 0 h 962025"/>
              <a:gd name="connsiteX0" fmla="*/ 4031040 w 4031040"/>
              <a:gd name="connsiteY0" fmla="*/ 0 h 962025"/>
              <a:gd name="connsiteX1" fmla="*/ 1564065 w 4031040"/>
              <a:gd name="connsiteY1" fmla="*/ 962025 h 962025"/>
              <a:gd name="connsiteX2" fmla="*/ 0 w 4031040"/>
              <a:gd name="connsiteY2" fmla="*/ 950818 h 962025"/>
              <a:gd name="connsiteX3" fmla="*/ 4031040 w 4031040"/>
              <a:gd name="connsiteY3" fmla="*/ 0 h 962025"/>
              <a:gd name="connsiteX0" fmla="*/ 4031040 w 4031040"/>
              <a:gd name="connsiteY0" fmla="*/ 0 h 950818"/>
              <a:gd name="connsiteX1" fmla="*/ 3056297 w 4031040"/>
              <a:gd name="connsiteY1" fmla="*/ 939151 h 950818"/>
              <a:gd name="connsiteX2" fmla="*/ 0 w 4031040"/>
              <a:gd name="connsiteY2" fmla="*/ 950818 h 950818"/>
              <a:gd name="connsiteX3" fmla="*/ 4031040 w 4031040"/>
              <a:gd name="connsiteY3" fmla="*/ 0 h 950818"/>
              <a:gd name="connsiteX0" fmla="*/ 1514017 w 1514017"/>
              <a:gd name="connsiteY0" fmla="*/ 0 h 939151"/>
              <a:gd name="connsiteX1" fmla="*/ 539274 w 1514017"/>
              <a:gd name="connsiteY1" fmla="*/ 939151 h 939151"/>
              <a:gd name="connsiteX2" fmla="*/ -1 w 1514017"/>
              <a:gd name="connsiteY2" fmla="*/ 850074 h 939151"/>
              <a:gd name="connsiteX3" fmla="*/ 1514017 w 1514017"/>
              <a:gd name="connsiteY3" fmla="*/ 0 h 939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14017" h="939151">
                <a:moveTo>
                  <a:pt x="1514017" y="0"/>
                </a:moveTo>
                <a:lnTo>
                  <a:pt x="539274" y="939151"/>
                </a:lnTo>
                <a:lnTo>
                  <a:pt x="-1" y="850074"/>
                </a:lnTo>
                <a:lnTo>
                  <a:pt x="1514017" y="0"/>
                </a:lnTo>
                <a:close/>
              </a:path>
            </a:pathLst>
          </a:custGeom>
          <a:solidFill>
            <a:schemeClr val="accent4"/>
          </a:solidFill>
          <a:ln w="28575">
            <a:solidFill>
              <a:schemeClr val="bg1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Rectangular Callout 15"/>
          <p:cNvSpPr/>
          <p:nvPr/>
        </p:nvSpPr>
        <p:spPr>
          <a:xfrm>
            <a:off x="2292350" y="749300"/>
            <a:ext cx="6794500" cy="1460500"/>
          </a:xfrm>
          <a:prstGeom prst="wedgeRectCallout">
            <a:avLst>
              <a:gd name="adj1" fmla="val -61945"/>
              <a:gd name="adj2" fmla="val 43085"/>
            </a:avLst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smtClean="0">
                <a:solidFill>
                  <a:schemeClr val="tx1"/>
                </a:solidFill>
              </a:rPr>
              <a:t>Goal and Challenge: Perform all these processes in a </a:t>
            </a:r>
            <a:r>
              <a:rPr lang="en-US" sz="3000" b="1" smtClean="0">
                <a:solidFill>
                  <a:schemeClr val="tx1"/>
                </a:solidFill>
              </a:rPr>
              <a:t>continuous</a:t>
            </a:r>
            <a:r>
              <a:rPr lang="en-US" sz="3000" smtClean="0">
                <a:solidFill>
                  <a:schemeClr val="tx1"/>
                </a:solidFill>
              </a:rPr>
              <a:t> way while still guaranteeing quality (</a:t>
            </a:r>
            <a:r>
              <a:rPr lang="en-US" sz="3000" b="1" smtClean="0">
                <a:solidFill>
                  <a:schemeClr val="tx1"/>
                </a:solidFill>
              </a:rPr>
              <a:t>trustworthiness</a:t>
            </a:r>
            <a:r>
              <a:rPr lang="en-US" sz="3000" smtClean="0">
                <a:solidFill>
                  <a:schemeClr val="tx1"/>
                </a:solidFill>
              </a:rPr>
              <a:t>)?</a:t>
            </a:r>
            <a:endParaRPr lang="en-US" sz="30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3230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2" grpId="0" animBg="1"/>
      <p:bldP spid="14" grpId="0" animBg="1"/>
      <p:bldP spid="16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smtClean="0"/>
              <a:t>5 Variation/Automation </a:t>
            </a:r>
            <a:r>
              <a:rPr lang="de-DE" b="1" u="sng" smtClean="0"/>
              <a:t>and</a:t>
            </a:r>
            <a:r>
              <a:rPr lang="de-DE" smtClean="0"/>
              <a:t> Quality</a:t>
            </a:r>
            <a:endParaRPr lang="en-IE" dirty="0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BEAF97-9B72-45C7-AC9A-A6B9EBE7F553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581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BEAF97-9B72-45C7-AC9A-A6B9EBE7F553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Quality?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Correctness</a:t>
            </a:r>
          </a:p>
          <a:p>
            <a:r>
              <a:rPr lang="en-US" smtClean="0"/>
              <a:t>Trustworthiness</a:t>
            </a:r>
          </a:p>
          <a:p>
            <a:r>
              <a:rPr lang="en-US" smtClean="0"/>
              <a:t>...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1012" y="1217511"/>
            <a:ext cx="4572638" cy="34294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84357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AEF6BBF-B8DA-4937-AA98-3BED2A28CAB8}" type="slidenum">
              <a:rPr lang="en-IE" smtClean="0"/>
              <a:pPr/>
              <a:t>39</a:t>
            </a:fld>
            <a:endParaRPr lang="en-IE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Verification and Testing</a:t>
            </a:r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826" y="1096963"/>
            <a:ext cx="7552923" cy="5246687"/>
          </a:xfrm>
        </p:spPr>
      </p:pic>
    </p:spTree>
    <p:extLst>
      <p:ext uri="{BB962C8B-B14F-4D97-AF65-F5344CB8AC3E}">
        <p14:creationId xmlns:p14="http://schemas.microsoft.com/office/powerpoint/2010/main" val="3515851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7768" y="164597"/>
            <a:ext cx="7104879" cy="881104"/>
          </a:xfrm>
        </p:spPr>
        <p:txBody>
          <a:bodyPr/>
          <a:lstStyle/>
          <a:p>
            <a:r>
              <a:rPr lang="en-GB" noProof="0" smtClean="0"/>
              <a:t>Why Models?</a:t>
            </a:r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A66AF-5708-4E27-90A7-13841D73B799}" type="slidenum">
              <a:rPr lang="en-US" smtClean="0"/>
              <a:t>4</a:t>
            </a:fld>
            <a:endParaRPr lang="en-US" dirty="0"/>
          </a:p>
        </p:txBody>
      </p:sp>
      <p:pic>
        <p:nvPicPr>
          <p:cNvPr id="1026" name="Picture 2" descr="Image result for weather forecast ireland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74" t="16223" r="47255" b="28939"/>
          <a:stretch/>
        </p:blipFill>
        <p:spPr bwMode="auto">
          <a:xfrm>
            <a:off x="2480850" y="2081347"/>
            <a:ext cx="1499028" cy="119149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C:\d11\gb\career\positions\2011\2011-02-W1-Frankfurt\presentations\2011-07-15\fragments\figures\mdse\Frankfurt Paulskirche Grundriss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78771" y="2066291"/>
            <a:ext cx="1378934" cy="120655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" descr="C:\d11\gb\career\positions\2011\2011-02-W1-Frankfurt\presentations\2011-07-15\fragments\figures\mdse\Paulskirche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78770" y="3604042"/>
            <a:ext cx="1378935" cy="182627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images.entertainment.ie/images_content/rectangle/620x372/sunshine20137191036705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4667" y="3604042"/>
            <a:ext cx="1499027" cy="93906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rain limerick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200"/>
          <a:stretch/>
        </p:blipFill>
        <p:spPr bwMode="auto">
          <a:xfrm>
            <a:off x="2485047" y="4654373"/>
            <a:ext cx="1499026" cy="898501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https://www.hq.nasa.gov/alsj/a11/AS11-40-5875HRedit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1036" y="3604042"/>
            <a:ext cx="1706440" cy="133609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868393" y="1417548"/>
            <a:ext cx="15006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Construction</a:t>
            </a:r>
            <a:endParaRPr lang="en-GB" sz="1400" dirty="0"/>
          </a:p>
        </p:txBody>
      </p:sp>
      <p:sp>
        <p:nvSpPr>
          <p:cNvPr id="22" name="TextBox 21"/>
          <p:cNvSpPr txBox="1"/>
          <p:nvPr/>
        </p:nvSpPr>
        <p:spPr>
          <a:xfrm>
            <a:off x="2454555" y="1417548"/>
            <a:ext cx="15191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smtClean="0"/>
              <a:t>Weather</a:t>
            </a:r>
            <a:endParaRPr lang="en-GB" sz="1400" dirty="0"/>
          </a:p>
        </p:txBody>
      </p:sp>
      <p:sp>
        <p:nvSpPr>
          <p:cNvPr id="24" name="TextBox 23"/>
          <p:cNvSpPr txBox="1"/>
          <p:nvPr/>
        </p:nvSpPr>
        <p:spPr>
          <a:xfrm>
            <a:off x="4180919" y="1417548"/>
            <a:ext cx="17064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Spaceflight</a:t>
            </a:r>
            <a:endParaRPr lang="en-GB" sz="1400" dirty="0"/>
          </a:p>
        </p:txBody>
      </p:sp>
      <p:sp>
        <p:nvSpPr>
          <p:cNvPr id="25" name="TextBox 24"/>
          <p:cNvSpPr txBox="1"/>
          <p:nvPr/>
        </p:nvSpPr>
        <p:spPr>
          <a:xfrm>
            <a:off x="120250" y="4117051"/>
            <a:ext cx="7481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smtClean="0"/>
              <a:t>Reality</a:t>
            </a:r>
            <a:endParaRPr lang="en-GB" sz="1600" dirty="0"/>
          </a:p>
        </p:txBody>
      </p:sp>
      <p:sp>
        <p:nvSpPr>
          <p:cNvPr id="26" name="TextBox 25"/>
          <p:cNvSpPr txBox="1"/>
          <p:nvPr/>
        </p:nvSpPr>
        <p:spPr>
          <a:xfrm>
            <a:off x="130627" y="2507186"/>
            <a:ext cx="7481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/>
              <a:t>Model</a:t>
            </a:r>
            <a:endParaRPr lang="en-GB" sz="1600" dirty="0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03023" y="2393690"/>
            <a:ext cx="1710034" cy="879151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6201" y="1758465"/>
            <a:ext cx="2541015" cy="1514376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0" name="TextBox 29"/>
          <p:cNvSpPr txBox="1"/>
          <p:nvPr/>
        </p:nvSpPr>
        <p:spPr>
          <a:xfrm>
            <a:off x="6104958" y="1417548"/>
            <a:ext cx="2541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smtClean="0"/>
              <a:t>Wireless Network</a:t>
            </a:r>
            <a:endParaRPr lang="en-GB" sz="14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6200" y="3604042"/>
            <a:ext cx="2541016" cy="211751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5" name="Content Placeholder 5"/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1580" y="4777220"/>
            <a:ext cx="654047" cy="8305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/>
            </a:outerShdw>
          </a:effectLst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8528" y="3945487"/>
            <a:ext cx="820182" cy="776161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8528" y="4804407"/>
            <a:ext cx="820182" cy="776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27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83D748-511C-42DE-9A56-05B60C680E34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Analyses in SPLE</a:t>
            </a:r>
            <a:r>
              <a:rPr lang="en-US" dirty="0"/>
              <a:t/>
            </a:r>
            <a:br>
              <a:rPr lang="en-US" dirty="0"/>
            </a:br>
            <a:r>
              <a:rPr lang="en-US" b="1" dirty="0"/>
              <a:t>Product</a:t>
            </a:r>
            <a:r>
              <a:rPr lang="en-US" dirty="0"/>
              <a:t>-based Analyses</a:t>
            </a:r>
          </a:p>
        </p:txBody>
      </p:sp>
      <p:pic>
        <p:nvPicPr>
          <p:cNvPr id="13" name="Content Placeholder 12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864" y="1096963"/>
            <a:ext cx="7118846" cy="3143250"/>
          </a:xfrm>
        </p:spPr>
      </p:pic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000" b="1" dirty="0"/>
              <a:t>Advantages</a:t>
            </a:r>
          </a:p>
          <a:p>
            <a:r>
              <a:rPr lang="de-DE" sz="2000" dirty="0"/>
              <a:t>Easy to apply existing analysis techniques</a:t>
            </a:r>
          </a:p>
          <a:p>
            <a:r>
              <a:rPr lang="de-DE" sz="2000" dirty="0"/>
              <a:t>Soundness (detected fault IS a fault of the product)</a:t>
            </a:r>
          </a:p>
          <a:p>
            <a:endParaRPr lang="en-GB" sz="2000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000" b="1" dirty="0"/>
              <a:t>Disadvantages</a:t>
            </a:r>
          </a:p>
          <a:p>
            <a:r>
              <a:rPr lang="de-DE" sz="2000" dirty="0"/>
              <a:t>Low scalability </a:t>
            </a:r>
            <a:r>
              <a:rPr lang="de-DE" sz="2000" dirty="0" smtClean="0"/>
              <a:t>(number </a:t>
            </a:r>
            <a:r>
              <a:rPr lang="de-DE" sz="2000" dirty="0"/>
              <a:t>of products, not exploiting </a:t>
            </a:r>
            <a:r>
              <a:rPr lang="de-DE" sz="2000" dirty="0" smtClean="0"/>
              <a:t>simiarities)</a:t>
            </a:r>
            <a:endParaRPr lang="de-DE" sz="2000" dirty="0"/>
          </a:p>
          <a:p>
            <a:r>
              <a:rPr lang="de-DE" sz="2000" dirty="0"/>
              <a:t>Faults in product </a:t>
            </a:r>
            <a:r>
              <a:rPr lang="de-DE" sz="2000" dirty="0">
                <a:sym typeface="Wingdings" panose="05000000000000000000" pitchFamily="2" charset="2"/>
              </a:rPr>
              <a:t> fault in domain-level </a:t>
            </a:r>
            <a:r>
              <a:rPr lang="de-DE" sz="2000" dirty="0" smtClean="0">
                <a:sym typeface="Wingdings" panose="05000000000000000000" pitchFamily="2" charset="2"/>
              </a:rPr>
              <a:t>artefacts</a:t>
            </a:r>
            <a:endParaRPr lang="en-GB" sz="2000" dirty="0"/>
          </a:p>
        </p:txBody>
      </p:sp>
      <p:sp>
        <p:nvSpPr>
          <p:cNvPr id="14" name="Rectangle 13"/>
          <p:cNvSpPr/>
          <p:nvPr/>
        </p:nvSpPr>
        <p:spPr>
          <a:xfrm>
            <a:off x="371475" y="6281440"/>
            <a:ext cx="793839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50">
                <a:solidFill>
                  <a:schemeClr val="accent6"/>
                </a:solidFill>
              </a:rPr>
              <a:t>[ACM Comp. Surveys 50(1), Information &amp; Software Tech. 95; SSBSE 2016; VaMoS’14; ISSE 8(1); </a:t>
            </a:r>
            <a:r>
              <a:rPr lang="en-US" sz="1050">
                <a:solidFill>
                  <a:schemeClr val="accent6"/>
                </a:solidFill>
              </a:rPr>
              <a:t>Software Tools for Technology Transfer </a:t>
            </a:r>
            <a:r>
              <a:rPr lang="en-GB" sz="1050">
                <a:solidFill>
                  <a:schemeClr val="accent6"/>
                </a:solidFill>
              </a:rPr>
              <a:t>14(5)]</a:t>
            </a:r>
            <a:endParaRPr lang="en-GB" sz="1050" dirty="0">
              <a:solidFill>
                <a:schemeClr val="accent6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5304731" y="3324540"/>
            <a:ext cx="611619" cy="598546"/>
          </a:xfrm>
          <a:prstGeom prst="roundRect">
            <a:avLst/>
          </a:prstGeom>
          <a:noFill/>
          <a:ln w="57150">
            <a:solidFill>
              <a:schemeClr val="accent4"/>
            </a:solidFill>
          </a:ln>
          <a:effectLst>
            <a:outerShdw blurRad="101600" dist="76200" dir="2700000" algn="tl" rotWithShape="0">
              <a:prstClr val="black">
                <a:alpha val="7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ounded Rectangle 14"/>
          <p:cNvSpPr/>
          <p:nvPr/>
        </p:nvSpPr>
        <p:spPr>
          <a:xfrm>
            <a:off x="6011110" y="3324540"/>
            <a:ext cx="611619" cy="598546"/>
          </a:xfrm>
          <a:prstGeom prst="roundRect">
            <a:avLst/>
          </a:prstGeom>
          <a:noFill/>
          <a:ln w="57150">
            <a:solidFill>
              <a:schemeClr val="accent4"/>
            </a:solidFill>
          </a:ln>
          <a:effectLst>
            <a:outerShdw blurRad="101600" dist="76200" dir="2700000" algn="tl" rotWithShape="0">
              <a:prstClr val="black">
                <a:alpha val="7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ounded Rectangle 15"/>
          <p:cNvSpPr/>
          <p:nvPr/>
        </p:nvSpPr>
        <p:spPr>
          <a:xfrm>
            <a:off x="6717489" y="3324540"/>
            <a:ext cx="611619" cy="598546"/>
          </a:xfrm>
          <a:prstGeom prst="roundRect">
            <a:avLst/>
          </a:prstGeom>
          <a:noFill/>
          <a:ln w="57150">
            <a:solidFill>
              <a:schemeClr val="accent4"/>
            </a:solidFill>
          </a:ln>
          <a:effectLst>
            <a:outerShdw blurRad="101600" dist="76200" dir="2700000" algn="tl" rotWithShape="0">
              <a:prstClr val="black">
                <a:alpha val="7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ounded Rectangle 16"/>
          <p:cNvSpPr/>
          <p:nvPr/>
        </p:nvSpPr>
        <p:spPr>
          <a:xfrm>
            <a:off x="7423867" y="3324540"/>
            <a:ext cx="611619" cy="598546"/>
          </a:xfrm>
          <a:prstGeom prst="roundRect">
            <a:avLst/>
          </a:prstGeom>
          <a:noFill/>
          <a:ln w="57150">
            <a:solidFill>
              <a:schemeClr val="accent4"/>
            </a:solidFill>
          </a:ln>
          <a:effectLst>
            <a:outerShdw blurRad="101600" dist="76200" dir="2700000" algn="tl" rotWithShape="0">
              <a:prstClr val="black">
                <a:alpha val="7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5296999" y="2549455"/>
            <a:ext cx="2840979" cy="646331"/>
          </a:xfrm>
          <a:prstGeom prst="rect">
            <a:avLst/>
          </a:prstGeom>
          <a:solidFill>
            <a:schemeClr val="accent4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de-DE" smtClean="0"/>
              <a:t>Apply analyses techniques to individual products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68436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83D748-511C-42DE-9A56-05B60C680E34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Analyses in SPLE</a:t>
            </a:r>
            <a:r>
              <a:rPr lang="en-US" dirty="0"/>
              <a:t/>
            </a:r>
            <a:br>
              <a:rPr lang="en-US" dirty="0"/>
            </a:br>
            <a:r>
              <a:rPr lang="en-US" b="1" dirty="0"/>
              <a:t>Product</a:t>
            </a:r>
            <a:r>
              <a:rPr lang="en-US" dirty="0"/>
              <a:t>-based </a:t>
            </a:r>
            <a:r>
              <a:rPr lang="en-US" dirty="0" smtClean="0"/>
              <a:t>Analyses (</a:t>
            </a:r>
            <a:r>
              <a:rPr lang="en-US" b="1" dirty="0" err="1" smtClean="0"/>
              <a:t>Optimised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13" name="Content Placeholder 12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864" y="1096963"/>
            <a:ext cx="7118846" cy="3143250"/>
          </a:xfrm>
        </p:spPr>
      </p:pic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000" b="1" dirty="0"/>
              <a:t>Advantages</a:t>
            </a:r>
          </a:p>
          <a:p>
            <a:r>
              <a:rPr lang="de-DE" sz="2000" dirty="0"/>
              <a:t>Improves scalability</a:t>
            </a:r>
          </a:p>
          <a:p>
            <a:endParaRPr lang="en-GB" sz="2000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000" b="1" dirty="0"/>
              <a:t>Disadvantages</a:t>
            </a:r>
          </a:p>
          <a:p>
            <a:r>
              <a:rPr lang="en-US" sz="2000" dirty="0"/>
              <a:t>Need to ensure that all relevant products are </a:t>
            </a:r>
            <a:r>
              <a:rPr lang="en-US" sz="2000" dirty="0" err="1"/>
              <a:t>analysed</a:t>
            </a:r>
            <a:endParaRPr lang="en-US" sz="2000" dirty="0"/>
          </a:p>
          <a:p>
            <a:r>
              <a:rPr lang="en-US" sz="2000" dirty="0"/>
              <a:t>Might miss faults if using heuristics</a:t>
            </a:r>
          </a:p>
        </p:txBody>
      </p:sp>
      <p:sp>
        <p:nvSpPr>
          <p:cNvPr id="14" name="Rectangle 13"/>
          <p:cNvSpPr/>
          <p:nvPr/>
        </p:nvSpPr>
        <p:spPr>
          <a:xfrm>
            <a:off x="371475" y="6281440"/>
            <a:ext cx="793839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50">
                <a:solidFill>
                  <a:schemeClr val="accent6"/>
                </a:solidFill>
              </a:rPr>
              <a:t>[ACM Comp. Surveys 50(1), Information &amp; Software Tech. 95; SSBSE 2016; VaMoS’14; ISSE 8(1); </a:t>
            </a:r>
            <a:r>
              <a:rPr lang="en-US" sz="1050">
                <a:solidFill>
                  <a:schemeClr val="accent6"/>
                </a:solidFill>
              </a:rPr>
              <a:t>Software Tools for Technology Transfer </a:t>
            </a:r>
            <a:r>
              <a:rPr lang="en-GB" sz="1050">
                <a:solidFill>
                  <a:schemeClr val="accent6"/>
                </a:solidFill>
              </a:rPr>
              <a:t>14(5)]</a:t>
            </a:r>
            <a:endParaRPr lang="en-GB" sz="1050" dirty="0">
              <a:solidFill>
                <a:schemeClr val="accent6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5304731" y="3324540"/>
            <a:ext cx="611619" cy="598546"/>
          </a:xfrm>
          <a:prstGeom prst="roundRect">
            <a:avLst/>
          </a:prstGeom>
          <a:noFill/>
          <a:ln w="57150">
            <a:solidFill>
              <a:schemeClr val="accent4"/>
            </a:solidFill>
          </a:ln>
          <a:effectLst>
            <a:outerShdw blurRad="101600" dist="76200" dir="2700000" algn="tl" rotWithShape="0">
              <a:prstClr val="black">
                <a:alpha val="7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ounded Rectangle 14"/>
          <p:cNvSpPr/>
          <p:nvPr/>
        </p:nvSpPr>
        <p:spPr>
          <a:xfrm>
            <a:off x="6011110" y="3324540"/>
            <a:ext cx="611619" cy="598546"/>
          </a:xfrm>
          <a:prstGeom prst="roundRect">
            <a:avLst/>
          </a:prstGeom>
          <a:noFill/>
          <a:ln w="57150">
            <a:solidFill>
              <a:schemeClr val="accent4"/>
            </a:solidFill>
          </a:ln>
          <a:effectLst>
            <a:outerShdw blurRad="101600" dist="76200" dir="2700000" algn="tl" rotWithShape="0">
              <a:prstClr val="black">
                <a:alpha val="7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ounded Rectangle 15"/>
          <p:cNvSpPr/>
          <p:nvPr/>
        </p:nvSpPr>
        <p:spPr>
          <a:xfrm>
            <a:off x="6717489" y="3324540"/>
            <a:ext cx="611619" cy="598546"/>
          </a:xfrm>
          <a:prstGeom prst="roundRect">
            <a:avLst/>
          </a:prstGeom>
          <a:noFill/>
          <a:ln w="57150">
            <a:solidFill>
              <a:schemeClr val="accent4"/>
            </a:solidFill>
            <a:prstDash val="sysDot"/>
          </a:ln>
          <a:effectLst>
            <a:outerShdw blurRad="101600" dist="76200" dir="2700000" algn="tl" rotWithShape="0">
              <a:prstClr val="black">
                <a:alpha val="7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ounded Rectangle 16"/>
          <p:cNvSpPr/>
          <p:nvPr/>
        </p:nvSpPr>
        <p:spPr>
          <a:xfrm>
            <a:off x="7423867" y="3324540"/>
            <a:ext cx="611619" cy="598546"/>
          </a:xfrm>
          <a:prstGeom prst="roundRect">
            <a:avLst/>
          </a:prstGeom>
          <a:noFill/>
          <a:ln w="57150">
            <a:solidFill>
              <a:schemeClr val="accent4"/>
            </a:solidFill>
          </a:ln>
          <a:effectLst>
            <a:outerShdw blurRad="101600" dist="76200" dir="2700000" algn="tl" rotWithShape="0">
              <a:prstClr val="black">
                <a:alpha val="7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/>
          <p:cNvSpPr/>
          <p:nvPr/>
        </p:nvSpPr>
        <p:spPr>
          <a:xfrm>
            <a:off x="4171950" y="1119398"/>
            <a:ext cx="4572000" cy="1831271"/>
          </a:xfrm>
          <a:prstGeom prst="rect">
            <a:avLst/>
          </a:prstGeom>
          <a:solidFill>
            <a:schemeClr val="accent4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/>
          <a:p>
            <a:r>
              <a:rPr lang="de-DE" dirty="0"/>
              <a:t>Minimise set of products to </a:t>
            </a:r>
            <a:r>
              <a:rPr lang="de-DE" dirty="0" smtClean="0"/>
              <a:t>analyse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/>
              <a:t>E.g</a:t>
            </a:r>
            <a:r>
              <a:rPr lang="de-DE" dirty="0"/>
              <a:t>. coverage of pairwise combinations </a:t>
            </a:r>
            <a:r>
              <a:rPr lang="de-DE"/>
              <a:t>of </a:t>
            </a:r>
            <a:r>
              <a:rPr lang="de-DE" smtClean="0"/>
              <a:t>features</a:t>
            </a:r>
          </a:p>
          <a:p>
            <a:pPr>
              <a:spcBef>
                <a:spcPts val="600"/>
              </a:spcBef>
            </a:pPr>
            <a:r>
              <a:rPr lang="de-DE" smtClean="0"/>
              <a:t>Specific case with high practical relevance: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mtClean="0"/>
              <a:t>Optimisation of  regression testing after incremental changes</a:t>
            </a:r>
            <a:endParaRPr lang="de-DE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6749496" y="3047037"/>
            <a:ext cx="579612" cy="1257157"/>
          </a:xfrm>
          <a:prstGeom prst="line">
            <a:avLst/>
          </a:prstGeom>
          <a:ln w="762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2579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83D748-511C-42DE-9A56-05B60C680E34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Analyses in SPLE</a:t>
            </a:r>
            <a:r>
              <a:rPr lang="en-US" dirty="0"/>
              <a:t/>
            </a:r>
            <a:br>
              <a:rPr lang="en-US" dirty="0"/>
            </a:br>
            <a:r>
              <a:rPr lang="en-US" b="1" dirty="0" smtClean="0"/>
              <a:t>Family</a:t>
            </a:r>
            <a:r>
              <a:rPr lang="en-US" dirty="0" smtClean="0"/>
              <a:t>-based </a:t>
            </a:r>
            <a:r>
              <a:rPr lang="en-US" dirty="0"/>
              <a:t>Analyses</a:t>
            </a:r>
          </a:p>
        </p:txBody>
      </p:sp>
      <p:pic>
        <p:nvPicPr>
          <p:cNvPr id="13" name="Content Placeholder 12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864" y="1096963"/>
            <a:ext cx="7118846" cy="3143250"/>
          </a:xfrm>
        </p:spPr>
      </p:pic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1700" b="1" dirty="0"/>
              <a:t>Advantages</a:t>
            </a:r>
          </a:p>
          <a:p>
            <a:r>
              <a:rPr lang="en-US" sz="1700" dirty="0"/>
              <a:t>Improves scalability (faster than analyzing individual products</a:t>
            </a:r>
            <a:r>
              <a:rPr lang="en-US" sz="1700" dirty="0" smtClean="0"/>
              <a:t>)</a:t>
            </a:r>
            <a:endParaRPr lang="en-US" sz="1700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4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de-DE" sz="2000" b="1" dirty="0"/>
              <a:t>Disadvantages</a:t>
            </a:r>
          </a:p>
          <a:p>
            <a:r>
              <a:rPr lang="en-US" sz="2000" dirty="0"/>
              <a:t>Existing techniques need to be adapted</a:t>
            </a:r>
          </a:p>
          <a:p>
            <a:r>
              <a:rPr lang="en-US" sz="2000" dirty="0"/>
              <a:t>Change some artifacts </a:t>
            </a:r>
            <a:r>
              <a:rPr lang="en-US" sz="2000" dirty="0">
                <a:sym typeface="Wingdings" panose="05000000000000000000" pitchFamily="2" charset="2"/>
              </a:rPr>
              <a:t> </a:t>
            </a:r>
            <a:r>
              <a:rPr lang="en-US" sz="2000" dirty="0"/>
              <a:t>Reanalyze whole PL</a:t>
            </a:r>
          </a:p>
          <a:p>
            <a:r>
              <a:rPr lang="en-US" sz="2000" dirty="0"/>
              <a:t>Might be infeasible for large PLs</a:t>
            </a:r>
          </a:p>
          <a:p>
            <a:r>
              <a:rPr lang="en-US" sz="2000" dirty="0"/>
              <a:t>Assumes closed </a:t>
            </a:r>
            <a:r>
              <a:rPr lang="en-US" sz="2000" dirty="0" smtClean="0"/>
              <a:t>world (implementation </a:t>
            </a:r>
            <a:r>
              <a:rPr lang="en-US" sz="2000" dirty="0"/>
              <a:t>of all features known and fixed)</a:t>
            </a:r>
            <a:endParaRPr lang="en-GB" sz="2000" dirty="0"/>
          </a:p>
        </p:txBody>
      </p:sp>
      <p:sp>
        <p:nvSpPr>
          <p:cNvPr id="14" name="Rectangle 13"/>
          <p:cNvSpPr/>
          <p:nvPr/>
        </p:nvSpPr>
        <p:spPr>
          <a:xfrm>
            <a:off x="371475" y="6281440"/>
            <a:ext cx="793839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50">
                <a:solidFill>
                  <a:schemeClr val="accent6"/>
                </a:solidFill>
              </a:rPr>
              <a:t>[ACM Comp. Surveys 50(1), Information &amp; Software Tech. 95; SSBSE 2016; VaMoS’14; ISSE 8(1); </a:t>
            </a:r>
            <a:r>
              <a:rPr lang="en-US" sz="1050">
                <a:solidFill>
                  <a:schemeClr val="accent6"/>
                </a:solidFill>
              </a:rPr>
              <a:t>Software Tools for Technology Transfer </a:t>
            </a:r>
            <a:r>
              <a:rPr lang="en-GB" sz="1050">
                <a:solidFill>
                  <a:schemeClr val="accent6"/>
                </a:solidFill>
              </a:rPr>
              <a:t>14(5)]</a:t>
            </a:r>
            <a:endParaRPr lang="en-GB" sz="1050" dirty="0">
              <a:solidFill>
                <a:schemeClr val="accent6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1544186" y="1327323"/>
            <a:ext cx="5879681" cy="1046483"/>
          </a:xfrm>
          <a:prstGeom prst="roundRect">
            <a:avLst/>
          </a:prstGeom>
          <a:noFill/>
          <a:ln w="57150">
            <a:solidFill>
              <a:schemeClr val="accent3"/>
            </a:solidFill>
          </a:ln>
          <a:effectLst>
            <a:outerShdw blurRad="101600" dist="76200" dir="2700000" algn="tl" rotWithShape="0">
              <a:prstClr val="black">
                <a:alpha val="7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/>
          <p:cNvSpPr/>
          <p:nvPr/>
        </p:nvSpPr>
        <p:spPr>
          <a:xfrm>
            <a:off x="1498767" y="2540773"/>
            <a:ext cx="5992045" cy="1477328"/>
          </a:xfrm>
          <a:prstGeom prst="rect">
            <a:avLst/>
          </a:prstGeom>
          <a:solidFill>
            <a:schemeClr val="accent4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dirty="0" err="1"/>
              <a:t>Analysing</a:t>
            </a:r>
            <a:r>
              <a:rPr lang="en-US" dirty="0"/>
              <a:t> the whole product </a:t>
            </a:r>
            <a:r>
              <a:rPr lang="en-US" dirty="0" smtClean="0"/>
              <a:t>line</a:t>
            </a:r>
            <a:endParaRPr lang="en-US" dirty="0"/>
          </a:p>
          <a:p>
            <a:r>
              <a:rPr lang="en-US" dirty="0"/>
              <a:t>Exploit commonality, avoid redundant computations</a:t>
            </a:r>
          </a:p>
          <a:p>
            <a:r>
              <a:rPr lang="en-US" dirty="0">
                <a:sym typeface="Wingdings" panose="05000000000000000000" pitchFamily="2" charset="2"/>
              </a:rPr>
              <a:t>Examples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Family-based Static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Family-based Model Checking</a:t>
            </a:r>
          </a:p>
        </p:txBody>
      </p:sp>
    </p:spTree>
    <p:extLst>
      <p:ext uri="{BB962C8B-B14F-4D97-AF65-F5344CB8AC3E}">
        <p14:creationId xmlns:p14="http://schemas.microsoft.com/office/powerpoint/2010/main" val="1572716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83D748-511C-42DE-9A56-05B60C680E34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Analyses in SPLE</a:t>
            </a:r>
            <a:r>
              <a:rPr lang="en-US" dirty="0"/>
              <a:t/>
            </a:r>
            <a:br>
              <a:rPr lang="en-US" dirty="0"/>
            </a:br>
            <a:r>
              <a:rPr lang="en-US" b="1" dirty="0" smtClean="0"/>
              <a:t>Feature</a:t>
            </a:r>
            <a:r>
              <a:rPr lang="en-US" dirty="0" smtClean="0"/>
              <a:t>-based </a:t>
            </a:r>
            <a:r>
              <a:rPr lang="en-US" dirty="0"/>
              <a:t>Analyses</a:t>
            </a:r>
          </a:p>
        </p:txBody>
      </p:sp>
      <p:pic>
        <p:nvPicPr>
          <p:cNvPr id="13" name="Content Placeholder 12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864" y="1096963"/>
            <a:ext cx="7118846" cy="3143250"/>
          </a:xfrm>
        </p:spPr>
      </p:pic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1700" b="1" dirty="0"/>
              <a:t>Advantages</a:t>
            </a:r>
          </a:p>
          <a:p>
            <a:r>
              <a:rPr lang="en-US" sz="1700" dirty="0"/>
              <a:t>Also supports open world scenarios</a:t>
            </a:r>
          </a:p>
          <a:p>
            <a:r>
              <a:rPr lang="en-US" sz="1700" dirty="0"/>
              <a:t>Scales well (amenable for analyses with large resource consumption)</a:t>
            </a:r>
          </a:p>
          <a:p>
            <a:r>
              <a:rPr lang="en-US" sz="1700" dirty="0"/>
              <a:t>Not affected by changes to variability model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1700" b="1" dirty="0"/>
              <a:t>Disadvantages</a:t>
            </a:r>
          </a:p>
          <a:p>
            <a:r>
              <a:rPr lang="en-US" sz="1700" dirty="0"/>
              <a:t>Focuses only on problems within a features, not across features (e.g., feature interactions)</a:t>
            </a:r>
          </a:p>
        </p:txBody>
      </p:sp>
      <p:sp>
        <p:nvSpPr>
          <p:cNvPr id="14" name="Rectangle 13"/>
          <p:cNvSpPr/>
          <p:nvPr/>
        </p:nvSpPr>
        <p:spPr>
          <a:xfrm>
            <a:off x="371475" y="6281440"/>
            <a:ext cx="793839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50">
                <a:solidFill>
                  <a:schemeClr val="accent6"/>
                </a:solidFill>
              </a:rPr>
              <a:t>[ACM Comp. Surveys 50(1), Information &amp; Software Tech. 95; SSBSE 2016; VaMoS’14; ISSE 8(1); </a:t>
            </a:r>
            <a:r>
              <a:rPr lang="en-US" sz="1050">
                <a:solidFill>
                  <a:schemeClr val="accent6"/>
                </a:solidFill>
              </a:rPr>
              <a:t>Software Tools for Technology Transfer </a:t>
            </a:r>
            <a:r>
              <a:rPr lang="en-GB" sz="1050">
                <a:solidFill>
                  <a:schemeClr val="accent6"/>
                </a:solidFill>
              </a:rPr>
              <a:t>14(5)]</a:t>
            </a:r>
            <a:endParaRPr lang="en-GB" sz="1050" dirty="0">
              <a:solidFill>
                <a:schemeClr val="accent6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1544186" y="1327323"/>
            <a:ext cx="763009" cy="210807"/>
          </a:xfrm>
          <a:prstGeom prst="roundRect">
            <a:avLst/>
          </a:prstGeom>
          <a:noFill/>
          <a:ln w="57150">
            <a:solidFill>
              <a:schemeClr val="accent3"/>
            </a:solidFill>
          </a:ln>
          <a:effectLst>
            <a:outerShdw blurRad="101600" dist="76200" dir="2700000" algn="tl" rotWithShape="0">
              <a:prstClr val="black">
                <a:alpha val="7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ounded Rectangle 11"/>
          <p:cNvSpPr/>
          <p:nvPr/>
        </p:nvSpPr>
        <p:spPr>
          <a:xfrm>
            <a:off x="6091964" y="1439791"/>
            <a:ext cx="490506" cy="443510"/>
          </a:xfrm>
          <a:prstGeom prst="roundRect">
            <a:avLst/>
          </a:prstGeom>
          <a:noFill/>
          <a:ln w="57150">
            <a:solidFill>
              <a:schemeClr val="accent3"/>
            </a:solidFill>
          </a:ln>
          <a:effectLst>
            <a:outerShdw blurRad="101600" dist="76200" dir="2700000" algn="tl" rotWithShape="0">
              <a:prstClr val="black">
                <a:alpha val="7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/>
        </p:nvSpPr>
        <p:spPr>
          <a:xfrm>
            <a:off x="1498767" y="2540773"/>
            <a:ext cx="5992045" cy="1477328"/>
          </a:xfrm>
          <a:prstGeom prst="rect">
            <a:avLst/>
          </a:prstGeom>
          <a:solidFill>
            <a:schemeClr val="accent4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dirty="0" err="1"/>
              <a:t>Analysing</a:t>
            </a:r>
            <a:r>
              <a:rPr lang="en-US" dirty="0"/>
              <a:t> the whole product </a:t>
            </a:r>
            <a:r>
              <a:rPr lang="en-US" dirty="0" smtClean="0"/>
              <a:t>line</a:t>
            </a:r>
            <a:endParaRPr lang="en-US" dirty="0"/>
          </a:p>
          <a:p>
            <a:r>
              <a:rPr lang="en-US" dirty="0"/>
              <a:t>Exploit commonality, avoid redundant computations</a:t>
            </a:r>
          </a:p>
          <a:p>
            <a:r>
              <a:rPr lang="en-US" dirty="0">
                <a:sym typeface="Wingdings" panose="05000000000000000000" pitchFamily="2" charset="2"/>
              </a:rPr>
              <a:t>Examples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Family-based Static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Family-based Model Checking</a:t>
            </a:r>
          </a:p>
        </p:txBody>
      </p:sp>
    </p:spTree>
    <p:extLst>
      <p:ext uri="{BB962C8B-B14F-4D97-AF65-F5344CB8AC3E}">
        <p14:creationId xmlns:p14="http://schemas.microsoft.com/office/powerpoint/2010/main" val="3475296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smtClean="0"/>
              <a:t>6 Successful in Practice</a:t>
            </a:r>
            <a:endParaRPr lang="en-IE" dirty="0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BEAF97-9B72-45C7-AC9A-A6B9EBE7F553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301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Prerequisuites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de-DE" dirty="0" smtClean="0"/>
              <a:t>Enabling technologies: configuration/assembly of products</a:t>
            </a:r>
            <a:br>
              <a:rPr lang="de-DE" dirty="0" smtClean="0"/>
            </a:br>
            <a:r>
              <a:rPr lang="de-DE" dirty="0" smtClean="0">
                <a:solidFill>
                  <a:schemeClr val="accent6"/>
                </a:solidFill>
              </a:rPr>
              <a:t>(e.g. for software: OO, components, binding, ...)</a:t>
            </a:r>
          </a:p>
          <a:p>
            <a:r>
              <a:rPr lang="de-DE" dirty="0" smtClean="0"/>
              <a:t>Process maturity</a:t>
            </a:r>
          </a:p>
          <a:p>
            <a:r>
              <a:rPr lang="de-DE" dirty="0" smtClean="0"/>
              <a:t>Domain</a:t>
            </a:r>
          </a:p>
          <a:p>
            <a:pPr lvl="1"/>
            <a:r>
              <a:rPr lang="de-DE" dirty="0" smtClean="0"/>
              <a:t>Stability</a:t>
            </a:r>
          </a:p>
          <a:p>
            <a:pPr lvl="1"/>
            <a:r>
              <a:rPr lang="de-DE" dirty="0" smtClean="0"/>
              <a:t>Expertise, predictive knowledge</a:t>
            </a:r>
          </a:p>
          <a:p>
            <a:r>
              <a:rPr lang="de-DE" dirty="0" smtClean="0"/>
              <a:t>Otherwise: return on investment not possible</a:t>
            </a:r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BEAF97-9B72-45C7-AC9A-A6B9EBE7F553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921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Develoment Costs</a:t>
            </a:r>
            <a:endParaRPr lang="en-IE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861" y="1304925"/>
            <a:ext cx="6814277" cy="4802188"/>
          </a:xfrm>
        </p:spPr>
      </p:pic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smtClean="0"/>
              <a:t>[Pohl et al. 2005, Weiss and Lai 1999]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24929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Time-to-market</a:t>
            </a:r>
            <a:endParaRPr lang="en-IE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890" y="1304925"/>
            <a:ext cx="7068219" cy="4802188"/>
          </a:xfrm>
        </p:spPr>
      </p:pic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smtClean="0"/>
              <a:t>[Pohl et al. 2005]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070521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Sucessful applied in practice, e.g.,</a:t>
            </a:r>
            <a:endParaRPr lang="en-IE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de-DE" smtClean="0"/>
              <a:t>Avionics  </a:t>
            </a:r>
            <a:r>
              <a:rPr lang="de-DE" dirty="0" smtClean="0"/>
              <a:t>Systems</a:t>
            </a:r>
          </a:p>
          <a:p>
            <a:r>
              <a:rPr lang="de-DE" dirty="0" smtClean="0"/>
              <a:t>Engine Control Software</a:t>
            </a:r>
          </a:p>
          <a:p>
            <a:r>
              <a:rPr lang="de-DE" dirty="0" smtClean="0"/>
              <a:t>Marine Command and Control Systems</a:t>
            </a:r>
          </a:p>
          <a:p>
            <a:r>
              <a:rPr lang="de-DE" dirty="0" smtClean="0"/>
              <a:t>Telecommication Systems</a:t>
            </a:r>
          </a:p>
          <a:p>
            <a:r>
              <a:rPr lang="de-DE" dirty="0" smtClean="0"/>
              <a:t>Printer Firmware</a:t>
            </a:r>
          </a:p>
          <a:p>
            <a:r>
              <a:rPr lang="de-DE" dirty="0" smtClean="0"/>
              <a:t>RAID Storage Controllers</a:t>
            </a:r>
          </a:p>
          <a:p>
            <a:r>
              <a:rPr lang="de-DE" dirty="0" smtClean="0"/>
              <a:t>Financial Software</a:t>
            </a:r>
          </a:p>
          <a:p>
            <a:r>
              <a:rPr lang="de-DE" dirty="0" smtClean="0"/>
              <a:t>Mobile Phones</a:t>
            </a:r>
          </a:p>
          <a:p>
            <a:r>
              <a:rPr lang="de-DE" dirty="0" smtClean="0"/>
              <a:t>Medical Systems</a:t>
            </a:r>
          </a:p>
          <a:p>
            <a:r>
              <a:rPr lang="de-DE" dirty="0" smtClean="0"/>
              <a:t>Consumer Electronics</a:t>
            </a:r>
          </a:p>
          <a:p>
            <a:r>
              <a:rPr lang="de-DE" dirty="0" smtClean="0"/>
              <a:t>Acquisition Management Systems</a:t>
            </a:r>
          </a:p>
          <a:p>
            <a:r>
              <a:rPr lang="de-DE" dirty="0" smtClean="0"/>
              <a:t>Power Systems</a:t>
            </a:r>
          </a:p>
          <a:p>
            <a:endParaRPr lang="de-DE" dirty="0" smtClean="0"/>
          </a:p>
          <a:p>
            <a:endParaRPr lang="en-IE" dirty="0"/>
          </a:p>
        </p:txBody>
      </p:sp>
      <p:grpSp>
        <p:nvGrpSpPr>
          <p:cNvPr id="10" name="Group 9"/>
          <p:cNvGrpSpPr/>
          <p:nvPr/>
        </p:nvGrpSpPr>
        <p:grpSpPr>
          <a:xfrm>
            <a:off x="6672234" y="1553772"/>
            <a:ext cx="1352314" cy="3975462"/>
            <a:chOff x="6111048" y="679734"/>
            <a:chExt cx="1671135" cy="5814796"/>
          </a:xfrm>
        </p:grpSpPr>
        <p:pic>
          <p:nvPicPr>
            <p:cNvPr id="5" name="Content Placeholder 4" descr="parkingAssistant_minimal.mdl.png"/>
            <p:cNvPicPr>
              <a:picLocks noChangeAspect="1"/>
            </p:cNvPicPr>
            <p:nvPr/>
          </p:nvPicPr>
          <p:blipFill rotWithShape="1">
            <a:blip r:embed="rId2" cstate="print"/>
            <a:srcRect l="2798" t="10928" r="8890" b="18280"/>
            <a:stretch/>
          </p:blipFill>
          <p:spPr>
            <a:xfrm>
              <a:off x="6160563" y="679734"/>
              <a:ext cx="1572105" cy="613613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6" name="Picture 2" descr="C:\d11\gb\career\positions\2011\2011-02-W1-Frankfurt\presentations\2011-07-15\fragments\figures\domains\DCP_2910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11048" y="4069667"/>
              <a:ext cx="1671135" cy="999048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3" descr="C:\d11\gb\career\positions\2011\2011-02-W1-Frankfurt\presentations\2011-07-15\fragments\figures\domains\549px-Pacemaker_GuidantMeridianSR.jpg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6111048" y="5229199"/>
              <a:ext cx="1671135" cy="1265331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4" descr="C:\d11\gb\career\positions\2011\2011-02-W1-Frankfurt\presentations\2011-07-15\fragments\figures\domains\800px-A380-trent900.JP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6779" y="2694431"/>
              <a:ext cx="1619672" cy="1214754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5" descr="C:\d11\gb\career\positions\2011\2011-02-W1-Frankfurt\presentations\2011-07-15\fragments\figures\domains\Lexus_Navigation_advanced_parking_system.jp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42271" y="1453829"/>
              <a:ext cx="1608689" cy="1080120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227148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497F705-7549-4BBA-AB48-E67F9F0EABE3}" type="slidenum">
              <a:rPr lang="en-IE" smtClean="0"/>
              <a:t>49</a:t>
            </a:fld>
            <a:endParaRPr lang="en-IE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smtClean="0"/>
              <a:t>Benefits </a:t>
            </a:r>
            <a:r>
              <a:rPr lang="en-GB" noProof="0" dirty="0" smtClean="0"/>
              <a:t>of Product</a:t>
            </a:r>
            <a:r>
              <a:rPr lang="en-GB" dirty="0" smtClean="0"/>
              <a:t> Lines</a:t>
            </a:r>
            <a:endParaRPr lang="en-GB" noProof="0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52325421"/>
              </p:ext>
            </p:extLst>
          </p:nvPr>
        </p:nvGraphicFramePr>
        <p:xfrm>
          <a:off x="371475" y="1096963"/>
          <a:ext cx="8429625" cy="52466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ext Placeholder 1"/>
          <p:cNvSpPr>
            <a:spLocks noGrp="1"/>
          </p:cNvSpPr>
          <p:nvPr>
            <p:ph type="body" sz="quarter" idx="4294967295"/>
          </p:nvPr>
        </p:nvSpPr>
        <p:spPr>
          <a:xfrm>
            <a:off x="371475" y="6043613"/>
            <a:ext cx="7523162" cy="300037"/>
          </a:xfrm>
        </p:spPr>
        <p:txBody>
          <a:bodyPr/>
          <a:lstStyle/>
          <a:p>
            <a:pPr marL="0" indent="0">
              <a:buNone/>
            </a:pPr>
            <a:r>
              <a:rPr lang="en-IE" sz="1200" dirty="0" smtClean="0"/>
              <a:t>[Clements </a:t>
            </a:r>
            <a:r>
              <a:rPr lang="en-IE" sz="1200" dirty="0"/>
              <a:t>and Northrop 2002, Northrop </a:t>
            </a:r>
            <a:r>
              <a:rPr lang="en-IE" sz="1200" dirty="0" smtClean="0"/>
              <a:t>2008]</a:t>
            </a:r>
            <a:endParaRPr lang="en-IE" sz="1200" dirty="0"/>
          </a:p>
          <a:p>
            <a:endParaRPr lang="en-IE" dirty="0"/>
          </a:p>
        </p:txBody>
      </p:sp>
      <p:graphicFrame>
        <p:nvGraphicFramePr>
          <p:cNvPr id="8" name="Diagram 7"/>
          <p:cNvGraphicFramePr/>
          <p:nvPr>
            <p:extLst/>
          </p:nvPr>
        </p:nvGraphicFramePr>
        <p:xfrm>
          <a:off x="5352087" y="2708920"/>
          <a:ext cx="1800200" cy="14401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179370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7"/>
          <p:cNvSpPr>
            <a:spLocks noGrp="1"/>
          </p:cNvSpPr>
          <p:nvPr>
            <p:ph type="title"/>
          </p:nvPr>
        </p:nvSpPr>
        <p:spPr>
          <a:xfrm>
            <a:off x="279930" y="3040"/>
            <a:ext cx="5593977" cy="600604"/>
          </a:xfrm>
        </p:spPr>
        <p:txBody>
          <a:bodyPr>
            <a:normAutofit/>
          </a:bodyPr>
          <a:lstStyle/>
          <a:p>
            <a:r>
              <a:rPr lang="en-GB" altLang="en-US" dirty="0"/>
              <a:t>Model-driven Engineering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444749" y="3414651"/>
            <a:ext cx="268787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000" smtClean="0">
                <a:latin typeface="+mj-lt"/>
              </a:rPr>
              <a:t>Model</a:t>
            </a:r>
            <a:endParaRPr lang="en-US" sz="2000" dirty="0">
              <a:latin typeface="+mj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442138" y="5563532"/>
            <a:ext cx="269048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000" smtClean="0">
                <a:latin typeface="+mj-lt"/>
              </a:rPr>
              <a:t>Reality</a:t>
            </a:r>
            <a:endParaRPr lang="en-US" sz="2000" dirty="0">
              <a:latin typeface="+mj-lt"/>
            </a:endParaRPr>
          </a:p>
        </p:txBody>
      </p:sp>
      <p:sp>
        <p:nvSpPr>
          <p:cNvPr id="2" name="Curved Right Arrow 1"/>
          <p:cNvSpPr/>
          <p:nvPr/>
        </p:nvSpPr>
        <p:spPr>
          <a:xfrm flipH="1">
            <a:off x="6013585" y="3104587"/>
            <a:ext cx="1243442" cy="2440301"/>
          </a:xfrm>
          <a:prstGeom prst="curvedRightArrow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US" sz="1500" dirty="0">
              <a:solidFill>
                <a:schemeClr val="tx1"/>
              </a:solidFill>
            </a:endParaRPr>
          </a:p>
        </p:txBody>
      </p:sp>
      <p:sp>
        <p:nvSpPr>
          <p:cNvPr id="14" name="Curved Right Arrow 13"/>
          <p:cNvSpPr/>
          <p:nvPr/>
        </p:nvSpPr>
        <p:spPr>
          <a:xfrm rot="10800000" flipH="1">
            <a:off x="2174715" y="2972298"/>
            <a:ext cx="1197558" cy="2527868"/>
          </a:xfrm>
          <a:prstGeom prst="curvedRightArrow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US" sz="1500" dirty="0">
              <a:solidFill>
                <a:schemeClr val="tx1"/>
              </a:solidFill>
            </a:endParaRPr>
          </a:p>
        </p:txBody>
      </p:sp>
      <p:sp>
        <p:nvSpPr>
          <p:cNvPr id="12" name="Rectangular Callout 11"/>
          <p:cNvSpPr/>
          <p:nvPr/>
        </p:nvSpPr>
        <p:spPr>
          <a:xfrm>
            <a:off x="405353" y="4484097"/>
            <a:ext cx="1503876" cy="660073"/>
          </a:xfrm>
          <a:prstGeom prst="wedgeRectCallout">
            <a:avLst>
              <a:gd name="adj1" fmla="val 76045"/>
              <a:gd name="adj2" fmla="val -12212"/>
            </a:avLst>
          </a:prstGeom>
          <a:solidFill>
            <a:schemeClr val="accent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u="sng" dirty="0">
                <a:solidFill>
                  <a:schemeClr val="tx1"/>
                </a:solidFill>
              </a:rPr>
              <a:t>Purposeful</a:t>
            </a:r>
            <a:r>
              <a:rPr lang="en-US" sz="2000" dirty="0">
                <a:solidFill>
                  <a:schemeClr val="tx1"/>
                </a:solidFill>
              </a:rPr>
              <a:t> Abstraction</a:t>
            </a:r>
          </a:p>
        </p:txBody>
      </p:sp>
      <p:sp>
        <p:nvSpPr>
          <p:cNvPr id="18" name="Rectangular Callout 17"/>
          <p:cNvSpPr/>
          <p:nvPr/>
        </p:nvSpPr>
        <p:spPr>
          <a:xfrm>
            <a:off x="7438645" y="3342750"/>
            <a:ext cx="1644394" cy="1372125"/>
          </a:xfrm>
          <a:prstGeom prst="wedgeRectCallout">
            <a:avLst>
              <a:gd name="adj1" fmla="val -66481"/>
              <a:gd name="adj2" fmla="val 40709"/>
            </a:avLst>
          </a:prstGeom>
          <a:solidFill>
            <a:schemeClr val="accent4"/>
          </a:solidFill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sz="2000" dirty="0">
                <a:solidFill>
                  <a:schemeClr val="tx1"/>
                </a:solidFill>
              </a:rPr>
              <a:t>Efficient</a:t>
            </a:r>
            <a:r>
              <a:rPr lang="en-US" sz="2000">
                <a:solidFill>
                  <a:schemeClr val="tx1"/>
                </a:solidFill>
              </a:rPr>
              <a:t/>
            </a:r>
            <a:br>
              <a:rPr lang="en-US" sz="2000">
                <a:solidFill>
                  <a:schemeClr val="tx1"/>
                </a:solidFill>
              </a:rPr>
            </a:br>
            <a:r>
              <a:rPr lang="en-US" sz="2000" smtClean="0">
                <a:solidFill>
                  <a:schemeClr val="tx1"/>
                </a:solidFill>
              </a:rPr>
              <a:t>Creation, </a:t>
            </a:r>
            <a:r>
              <a:rPr lang="en-US" sz="2000" b="1" u="sng" smtClean="0">
                <a:solidFill>
                  <a:schemeClr val="tx1"/>
                </a:solidFill>
              </a:rPr>
              <a:t>Automation</a:t>
            </a:r>
            <a:endParaRPr lang="en-US" sz="2000" b="1" u="sng" dirty="0">
              <a:solidFill>
                <a:schemeClr val="tx1"/>
              </a:solidFill>
            </a:endParaRPr>
          </a:p>
        </p:txBody>
      </p:sp>
      <p:pic>
        <p:nvPicPr>
          <p:cNvPr id="1026" name="Picture 2" descr="Image result for blue print of a car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748" y="2021610"/>
            <a:ext cx="2496362" cy="139888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9" t="10170" r="3629" b="7263"/>
          <a:stretch/>
        </p:blipFill>
        <p:spPr>
          <a:xfrm>
            <a:off x="3444748" y="4083379"/>
            <a:ext cx="2486152" cy="146150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1" name="Picture 4" descr="https://uk.mathworks.com/help/physmod/sdl/ug/vehicle_complete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023"/>
          <a:stretch/>
        </p:blipFill>
        <p:spPr bwMode="auto">
          <a:xfrm>
            <a:off x="3248381" y="1592939"/>
            <a:ext cx="1687152" cy="613271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76200" dist="381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 descr="http://cdn.bmwblog.com/wp-content/uploads/P0042103-Desktop-Resolution.JPG"/>
          <p:cNvPicPr>
            <a:picLocks noChangeAspect="1" noChangeArrowheads="1"/>
          </p:cNvPicPr>
          <p:nvPr/>
        </p:nvPicPr>
        <p:blipFill>
          <a:blip r:embed="rId6" cstate="hq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-3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9752" y="2264809"/>
            <a:ext cx="1009836" cy="648891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76200" dist="381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5585013" y="5717453"/>
            <a:ext cx="35830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6"/>
                </a:solidFill>
              </a:rPr>
              <a:t>[Stahl and Voelter 2006; </a:t>
            </a:r>
            <a:r>
              <a:rPr lang="en-GB" sz="1200" dirty="0">
                <a:solidFill>
                  <a:schemeClr val="accent6"/>
                </a:solidFill>
              </a:rPr>
              <a:t>Pleuss and Botterweck 2012]</a:t>
            </a:r>
          </a:p>
          <a:p>
            <a:endParaRPr lang="en-US" sz="1200" dirty="0">
              <a:solidFill>
                <a:schemeClr val="accent3">
                  <a:lumMod val="75000"/>
                </a:schemeClr>
              </a:solidFill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782703" y="1960389"/>
            <a:ext cx="1471937" cy="1312497"/>
            <a:chOff x="210343" y="1059397"/>
            <a:chExt cx="1754786" cy="1433202"/>
          </a:xfrm>
        </p:grpSpPr>
        <p:pic>
          <p:nvPicPr>
            <p:cNvPr id="22" name="Picture 21" descr="http://cdn.bmwblog.com/wp-content/uploads/P0042103-Desktop-Resolution.JPG"/>
            <p:cNvPicPr>
              <a:picLocks noChangeAspect="1" noChangeArrowheads="1"/>
            </p:cNvPicPr>
            <p:nvPr/>
          </p:nvPicPr>
          <p:blipFill>
            <a:blip r:embed="rId8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0181" y="1082042"/>
              <a:ext cx="1549048" cy="995373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0343" y="1059397"/>
              <a:ext cx="1754786" cy="1433202"/>
            </a:xfrm>
            <a:prstGeom prst="rect">
              <a:avLst/>
            </a:prstGeom>
          </p:spPr>
        </p:pic>
        <p:grpSp>
          <p:nvGrpSpPr>
            <p:cNvPr id="10" name="Group 9"/>
            <p:cNvGrpSpPr/>
            <p:nvPr/>
          </p:nvGrpSpPr>
          <p:grpSpPr>
            <a:xfrm>
              <a:off x="782285" y="1845018"/>
              <a:ext cx="1020992" cy="139183"/>
              <a:chOff x="754488" y="1789581"/>
              <a:chExt cx="1264837" cy="194621"/>
            </a:xfrm>
          </p:grpSpPr>
          <p:sp>
            <p:nvSpPr>
              <p:cNvPr id="24" name="Rectangle 23"/>
              <p:cNvSpPr/>
              <p:nvPr/>
            </p:nvSpPr>
            <p:spPr>
              <a:xfrm>
                <a:off x="754488" y="1789581"/>
                <a:ext cx="606291" cy="194621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25400" h="1905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sz="600" dirty="0">
                    <a:solidFill>
                      <a:schemeClr val="tx1"/>
                    </a:solidFill>
                  </a:rPr>
                  <a:t>OK</a:t>
                </a:r>
                <a:endParaRPr lang="en-GB" sz="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1413034" y="1789581"/>
                <a:ext cx="606291" cy="194621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25400" h="1905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sz="600" dirty="0">
                    <a:solidFill>
                      <a:schemeClr val="tx1"/>
                    </a:solidFill>
                  </a:rPr>
                  <a:t>Cancel</a:t>
                </a:r>
                <a:endParaRPr lang="en-GB" sz="600" dirty="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11" name="Left-Right Arrow 10"/>
          <p:cNvSpPr/>
          <p:nvPr/>
        </p:nvSpPr>
        <p:spPr>
          <a:xfrm>
            <a:off x="2290020" y="2310701"/>
            <a:ext cx="903832" cy="545609"/>
          </a:xfrm>
          <a:prstGeom prst="leftRightArrow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GB" sz="1500" dirty="0">
              <a:solidFill>
                <a:schemeClr val="tx1"/>
              </a:solidFill>
            </a:endParaRPr>
          </a:p>
        </p:txBody>
      </p:sp>
      <p:sp>
        <p:nvSpPr>
          <p:cNvPr id="31" name="Left-Right Arrow 30"/>
          <p:cNvSpPr/>
          <p:nvPr/>
        </p:nvSpPr>
        <p:spPr>
          <a:xfrm>
            <a:off x="6013586" y="2323505"/>
            <a:ext cx="1228723" cy="545609"/>
          </a:xfrm>
          <a:prstGeom prst="leftRightArrow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GB" sz="1500" dirty="0">
              <a:solidFill>
                <a:schemeClr val="tx1"/>
              </a:solidFill>
            </a:endParaRPr>
          </a:p>
        </p:txBody>
      </p:sp>
      <p:pic>
        <p:nvPicPr>
          <p:cNvPr id="32" name="Picture 31" descr="female user icon by dagobert83 - faceless female torso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515" y="1987491"/>
            <a:ext cx="877803" cy="877803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-576984" y="2865294"/>
            <a:ext cx="19647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1200" dirty="0">
                <a:latin typeface="+mj-lt"/>
              </a:rPr>
              <a:t>User</a:t>
            </a:r>
          </a:p>
        </p:txBody>
      </p:sp>
      <p:pic>
        <p:nvPicPr>
          <p:cNvPr id="36" name="Content Placeholder 7" descr="C:\d2\splpm\funding\2013-09-Lero3\manufacturing\figures\configuratorChain.png"/>
          <p:cNvPicPr>
            <a:picLocks noGrp="1"/>
          </p:cNvPicPr>
          <p:nvPr>
            <p:ph idx="1"/>
          </p:nvPr>
        </p:nvPicPr>
        <p:blipFill rotWithShape="1">
          <a:blip r:embed="rId11" cstate="print"/>
          <a:srcRect l="81556" t="36474" r="1232" b="40569"/>
          <a:stretch/>
        </p:blipFill>
        <p:spPr bwMode="auto">
          <a:xfrm>
            <a:off x="7242308" y="2046176"/>
            <a:ext cx="1616280" cy="1074656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Rectangular Callout 14"/>
          <p:cNvSpPr/>
          <p:nvPr/>
        </p:nvSpPr>
        <p:spPr>
          <a:xfrm>
            <a:off x="6812281" y="630795"/>
            <a:ext cx="2072509" cy="1275766"/>
          </a:xfrm>
          <a:prstGeom prst="wedgeRectCallout">
            <a:avLst>
              <a:gd name="adj1" fmla="val -9770"/>
              <a:gd name="adj2" fmla="val 87796"/>
            </a:avLst>
          </a:prstGeom>
          <a:solidFill>
            <a:schemeClr val="accent4"/>
          </a:solidFill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</a:rPr>
              <a:t>Formal Methods,</a:t>
            </a:r>
            <a:br>
              <a:rPr lang="en-US" sz="2000" dirty="0">
                <a:solidFill>
                  <a:schemeClr val="tx1"/>
                </a:solidFill>
              </a:rPr>
            </a:br>
            <a:r>
              <a:rPr lang="en-US" sz="2000" dirty="0">
                <a:solidFill>
                  <a:schemeClr val="tx1"/>
                </a:solidFill>
              </a:rPr>
              <a:t>Analysis,</a:t>
            </a:r>
          </a:p>
          <a:p>
            <a:r>
              <a:rPr lang="en-US" sz="2000" dirty="0">
                <a:solidFill>
                  <a:schemeClr val="tx1"/>
                </a:solidFill>
              </a:rPr>
              <a:t>Validation, Transformation</a:t>
            </a:r>
          </a:p>
        </p:txBody>
      </p:sp>
      <p:sp>
        <p:nvSpPr>
          <p:cNvPr id="37" name="Rectangular Callout 36"/>
          <p:cNvSpPr/>
          <p:nvPr/>
        </p:nvSpPr>
        <p:spPr>
          <a:xfrm>
            <a:off x="356598" y="708277"/>
            <a:ext cx="1811714" cy="923491"/>
          </a:xfrm>
          <a:prstGeom prst="wedgeRectCallout">
            <a:avLst>
              <a:gd name="adj1" fmla="val 3886"/>
              <a:gd name="adj2" fmla="val 108425"/>
            </a:avLst>
          </a:prstGeom>
          <a:solidFill>
            <a:schemeClr val="accent4"/>
          </a:solidFill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000" dirty="0">
                <a:solidFill>
                  <a:schemeClr val="tx1"/>
                </a:solidFill>
              </a:rPr>
              <a:t>Visualisation</a:t>
            </a:r>
            <a:r>
              <a:rPr lang="en-US" sz="2000" dirty="0">
                <a:solidFill>
                  <a:schemeClr val="tx1"/>
                </a:solidFill>
              </a:rPr>
              <a:t>, Interaction</a:t>
            </a:r>
            <a:r>
              <a:rPr lang="en-US" sz="2000">
                <a:solidFill>
                  <a:schemeClr val="tx1"/>
                </a:solidFill>
              </a:rPr>
              <a:t>, </a:t>
            </a:r>
            <a:r>
              <a:rPr lang="en-US" sz="2000" smtClean="0">
                <a:solidFill>
                  <a:schemeClr val="tx1"/>
                </a:solidFill>
              </a:rPr>
              <a:t>Design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28" name="Rectangular Callout 27"/>
          <p:cNvSpPr/>
          <p:nvPr/>
        </p:nvSpPr>
        <p:spPr>
          <a:xfrm>
            <a:off x="3442138" y="651386"/>
            <a:ext cx="2843803" cy="795931"/>
          </a:xfrm>
          <a:prstGeom prst="wedgeRectCallout">
            <a:avLst>
              <a:gd name="adj1" fmla="val -40996"/>
              <a:gd name="adj2" fmla="val 86884"/>
            </a:avLst>
          </a:prstGeom>
          <a:solidFill>
            <a:schemeClr val="accent4"/>
          </a:solidFill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2000" b="1" u="sng" smtClean="0">
                <a:solidFill>
                  <a:schemeClr val="tx1"/>
                </a:solidFill>
              </a:rPr>
              <a:t>Meaningful</a:t>
            </a:r>
            <a:r>
              <a:rPr lang="de-DE" sz="2000" smtClean="0">
                <a:solidFill>
                  <a:schemeClr val="tx1"/>
                </a:solidFill>
              </a:rPr>
              <a:t> Models for Analysis and Automation</a:t>
            </a:r>
            <a:endParaRPr 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3050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4" grpId="0" animBg="1"/>
      <p:bldP spid="12" grpId="0" animBg="1"/>
      <p:bldP spid="18" grpId="0" animBg="1"/>
      <p:bldP spid="11" grpId="0" animBg="1"/>
      <p:bldP spid="31" grpId="0" animBg="1"/>
      <p:bldP spid="35" grpId="0"/>
      <p:bldP spid="15" grpId="0" animBg="1"/>
      <p:bldP spid="37" grpId="0" animBg="1"/>
      <p:bldP spid="28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smtClean="0"/>
              <a:t>7 Current Research</a:t>
            </a:r>
            <a:endParaRPr lang="en-IE" dirty="0"/>
          </a:p>
        </p:txBody>
      </p:sp>
      <p:sp>
        <p:nvSpPr>
          <p:cNvPr id="8" name="Subtitle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BEAF97-9B72-45C7-AC9A-A6B9EBE7F553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053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BEAF97-9B72-45C7-AC9A-A6B9EBE7F553}" type="slidenum">
              <a:rPr lang="en-US" smtClean="0"/>
              <a:pPr/>
              <a:t>51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Application of Machine Learning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Machine Learing in Configuration, e.g.,</a:t>
            </a:r>
          </a:p>
          <a:p>
            <a:pPr lvl="1"/>
            <a:r>
              <a:rPr lang="en-US" smtClean="0"/>
              <a:t>Learning a (ML approximation of a)</a:t>
            </a:r>
            <a:br>
              <a:rPr lang="en-US" smtClean="0"/>
            </a:br>
            <a:r>
              <a:rPr lang="en-US" smtClean="0"/>
              <a:t>configuration space </a:t>
            </a:r>
            <a:br>
              <a:rPr lang="en-US" smtClean="0"/>
            </a:br>
            <a:r>
              <a:rPr lang="en-US" smtClean="0"/>
              <a:t>from a limited number of configurations</a:t>
            </a:r>
          </a:p>
          <a:p>
            <a:pPr lvl="1"/>
            <a:r>
              <a:rPr lang="en-US" smtClean="0"/>
              <a:t>Finding “similar” products</a:t>
            </a:r>
          </a:p>
        </p:txBody>
      </p:sp>
    </p:spTree>
    <p:extLst>
      <p:ext uri="{BB962C8B-B14F-4D97-AF65-F5344CB8AC3E}">
        <p14:creationId xmlns:p14="http://schemas.microsoft.com/office/powerpoint/2010/main" val="1348085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83D748-511C-42DE-9A56-05B60C680E34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24" name="Title 2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Design Space Exploration</a:t>
            </a:r>
            <a:endParaRPr lang="en-US"/>
          </a:p>
        </p:txBody>
      </p:sp>
      <p:sp>
        <p:nvSpPr>
          <p:cNvPr id="21" name="Content Placeholder 2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Design Problems That Can be Modelled as Graphs</a:t>
            </a:r>
          </a:p>
          <a:p>
            <a:endParaRPr lang="en-US"/>
          </a:p>
        </p:txBody>
      </p:sp>
      <p:sp>
        <p:nvSpPr>
          <p:cNvPr id="5" name="Title 5"/>
          <p:cNvSpPr txBox="1">
            <a:spLocks/>
          </p:cNvSpPr>
          <p:nvPr/>
        </p:nvSpPr>
        <p:spPr>
          <a:xfrm>
            <a:off x="5055513" y="2110317"/>
            <a:ext cx="3938719" cy="313645"/>
          </a:xfrm>
          <a:prstGeom prst="rect">
            <a:avLst/>
          </a:prstGeom>
          <a:solidFill>
            <a:schemeClr val="accent1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lIns="68580" tIns="34290" rIns="68580" bIns="3429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100">
                <a:solidFill>
                  <a:schemeClr val="bg1"/>
                </a:solidFill>
              </a:rPr>
              <a:t>Aeronautical Engineering</a:t>
            </a:r>
          </a:p>
        </p:txBody>
      </p:sp>
      <p:pic>
        <p:nvPicPr>
          <p:cNvPr id="6" name="Content Placeholder 11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2332" y="2542983"/>
            <a:ext cx="1471900" cy="16963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Content Placeholder 1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55513" y="2538609"/>
            <a:ext cx="2231963" cy="16839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5"/>
          <p:cNvSpPr txBox="1">
            <a:spLocks/>
          </p:cNvSpPr>
          <p:nvPr/>
        </p:nvSpPr>
        <p:spPr>
          <a:xfrm>
            <a:off x="5055513" y="4417140"/>
            <a:ext cx="2231963" cy="664978"/>
          </a:xfrm>
          <a:prstGeom prst="rect">
            <a:avLst/>
          </a:prstGeom>
        </p:spPr>
        <p:txBody>
          <a:bodyPr vert="horz" lIns="68580" tIns="34290" rIns="68580" bIns="34290" rtlCol="0" anchor="t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500">
                <a:latin typeface="+mn-lt"/>
              </a:rPr>
              <a:t>Electrical Wiring Harness of a Plane</a:t>
            </a:r>
          </a:p>
        </p:txBody>
      </p:sp>
      <p:sp>
        <p:nvSpPr>
          <p:cNvPr id="9" name="Title 5"/>
          <p:cNvSpPr txBox="1">
            <a:spLocks/>
          </p:cNvSpPr>
          <p:nvPr/>
        </p:nvSpPr>
        <p:spPr>
          <a:xfrm>
            <a:off x="7298266" y="4417140"/>
            <a:ext cx="1845734" cy="664978"/>
          </a:xfrm>
          <a:prstGeom prst="rect">
            <a:avLst/>
          </a:prstGeom>
        </p:spPr>
        <p:txBody>
          <a:bodyPr vert="horz" lIns="68580" tIns="34290" rIns="68580" bIns="3429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500">
                <a:latin typeface="+mn-lt"/>
              </a:rPr>
              <a:t>Environmental Control System</a:t>
            </a:r>
            <a:br>
              <a:rPr lang="en-US" sz="1500">
                <a:latin typeface="+mn-lt"/>
              </a:rPr>
            </a:br>
            <a:r>
              <a:rPr lang="en-US" sz="1500">
                <a:latin typeface="+mn-lt"/>
              </a:rPr>
              <a:t>of a Plane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856" t="29355" r="18059"/>
          <a:stretch/>
        </p:blipFill>
        <p:spPr>
          <a:xfrm>
            <a:off x="2661657" y="2559917"/>
            <a:ext cx="2159000" cy="16794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itle 5"/>
          <p:cNvSpPr txBox="1">
            <a:spLocks/>
          </p:cNvSpPr>
          <p:nvPr/>
        </p:nvSpPr>
        <p:spPr>
          <a:xfrm>
            <a:off x="169334" y="2110317"/>
            <a:ext cx="4651323" cy="313645"/>
          </a:xfrm>
          <a:prstGeom prst="rect">
            <a:avLst/>
          </a:prstGeom>
          <a:solidFill>
            <a:schemeClr val="accent1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lIns="68580" tIns="34290" rIns="68580" bIns="3429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100">
                <a:solidFill>
                  <a:schemeClr val="bg1"/>
                </a:solidFill>
                <a:latin typeface="+mn-lt"/>
              </a:rPr>
              <a:t>Civil Engineering</a:t>
            </a:r>
          </a:p>
        </p:txBody>
      </p:sp>
      <p:sp>
        <p:nvSpPr>
          <p:cNvPr id="12" name="Title 5"/>
          <p:cNvSpPr txBox="1">
            <a:spLocks/>
          </p:cNvSpPr>
          <p:nvPr/>
        </p:nvSpPr>
        <p:spPr>
          <a:xfrm>
            <a:off x="169333" y="4417140"/>
            <a:ext cx="2257469" cy="664977"/>
          </a:xfrm>
          <a:prstGeom prst="rect">
            <a:avLst/>
          </a:prstGeom>
        </p:spPr>
        <p:txBody>
          <a:bodyPr vert="horz" lIns="68580" tIns="34290" rIns="68580" bIns="34290" rtlCol="0" anchor="t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500">
                <a:latin typeface="+mn-lt"/>
              </a:rPr>
              <a:t>Electrical Wiring</a:t>
            </a:r>
            <a:br>
              <a:rPr lang="en-US" sz="1500">
                <a:latin typeface="+mn-lt"/>
              </a:rPr>
            </a:br>
            <a:r>
              <a:rPr lang="en-US" sz="1500">
                <a:latin typeface="+mn-lt"/>
              </a:rPr>
              <a:t>of House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33" y="2538609"/>
            <a:ext cx="2257469" cy="16795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Title 5"/>
          <p:cNvSpPr txBox="1">
            <a:spLocks/>
          </p:cNvSpPr>
          <p:nvPr/>
        </p:nvSpPr>
        <p:spPr>
          <a:xfrm>
            <a:off x="2661658" y="4417140"/>
            <a:ext cx="2159000" cy="664978"/>
          </a:xfrm>
          <a:prstGeom prst="rect">
            <a:avLst/>
          </a:prstGeom>
        </p:spPr>
        <p:txBody>
          <a:bodyPr vert="horz" lIns="68580" tIns="34290" rIns="68580" bIns="34290" rtlCol="0" anchor="t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500">
                <a:latin typeface="+mn-lt"/>
              </a:rPr>
              <a:t>Plumbing</a:t>
            </a:r>
            <a:br>
              <a:rPr lang="en-US" sz="1500">
                <a:latin typeface="+mn-lt"/>
              </a:rPr>
            </a:br>
            <a:r>
              <a:rPr lang="en-US" sz="1500">
                <a:latin typeface="+mn-lt"/>
              </a:rPr>
              <a:t>of House</a:t>
            </a:r>
          </a:p>
        </p:txBody>
      </p:sp>
    </p:spTree>
    <p:extLst>
      <p:ext uri="{BB962C8B-B14F-4D97-AF65-F5344CB8AC3E}">
        <p14:creationId xmlns:p14="http://schemas.microsoft.com/office/powerpoint/2010/main" val="3159041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83D748-511C-42DE-9A56-05B60C680E34}" type="slidenum">
              <a:rPr lang="en-US" smtClean="0"/>
              <a:pPr/>
              <a:t>53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mtClean="0"/>
              <a:t>Design Space Exploration</a:t>
            </a:r>
            <a:endParaRPr lang="en-US"/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087" y="1096963"/>
            <a:ext cx="8142400" cy="5246687"/>
          </a:xfrm>
        </p:spPr>
      </p:pic>
    </p:spTree>
    <p:extLst>
      <p:ext uri="{BB962C8B-B14F-4D97-AF65-F5344CB8AC3E}">
        <p14:creationId xmlns:p14="http://schemas.microsoft.com/office/powerpoint/2010/main" val="962397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83D748-511C-42DE-9A56-05B60C680E34}" type="slidenum">
              <a:rPr lang="en-US" smtClean="0"/>
              <a:pPr/>
              <a:t>54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mtClean="0"/>
              <a:t>Design Space Exploration</a:t>
            </a:r>
            <a:endParaRPr lang="en-US"/>
          </a:p>
        </p:txBody>
      </p:sp>
      <p:pic>
        <p:nvPicPr>
          <p:cNvPr id="38" name="Content Placeholder 1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087" y="1096963"/>
            <a:ext cx="8142400" cy="5246687"/>
          </a:xfrm>
        </p:spPr>
      </p:pic>
      <p:sp>
        <p:nvSpPr>
          <p:cNvPr id="36" name="Freeform 35"/>
          <p:cNvSpPr/>
          <p:nvPr/>
        </p:nvSpPr>
        <p:spPr>
          <a:xfrm rot="9977037">
            <a:off x="3879790" y="4505987"/>
            <a:ext cx="3003565" cy="327861"/>
          </a:xfrm>
          <a:custGeom>
            <a:avLst/>
            <a:gdLst>
              <a:gd name="connsiteX0" fmla="*/ 2686050 w 2686050"/>
              <a:gd name="connsiteY0" fmla="*/ 0 h 962025"/>
              <a:gd name="connsiteX1" fmla="*/ 219075 w 2686050"/>
              <a:gd name="connsiteY1" fmla="*/ 962025 h 962025"/>
              <a:gd name="connsiteX2" fmla="*/ 0 w 2686050"/>
              <a:gd name="connsiteY2" fmla="*/ 133350 h 962025"/>
              <a:gd name="connsiteX3" fmla="*/ 2686050 w 2686050"/>
              <a:gd name="connsiteY3" fmla="*/ 0 h 962025"/>
              <a:gd name="connsiteX0" fmla="*/ 2552700 w 2552700"/>
              <a:gd name="connsiteY0" fmla="*/ 0 h 962025"/>
              <a:gd name="connsiteX1" fmla="*/ 85725 w 2552700"/>
              <a:gd name="connsiteY1" fmla="*/ 962025 h 962025"/>
              <a:gd name="connsiteX2" fmla="*/ 0 w 2552700"/>
              <a:gd name="connsiteY2" fmla="*/ 628650 h 962025"/>
              <a:gd name="connsiteX3" fmla="*/ 2552700 w 2552700"/>
              <a:gd name="connsiteY3" fmla="*/ 0 h 962025"/>
              <a:gd name="connsiteX0" fmla="*/ 7785741 w 7785740"/>
              <a:gd name="connsiteY0" fmla="*/ 0 h 719365"/>
              <a:gd name="connsiteX1" fmla="*/ 85725 w 7785740"/>
              <a:gd name="connsiteY1" fmla="*/ 719365 h 719365"/>
              <a:gd name="connsiteX2" fmla="*/ 0 w 7785740"/>
              <a:gd name="connsiteY2" fmla="*/ 385990 h 719365"/>
              <a:gd name="connsiteX3" fmla="*/ 7785741 w 7785740"/>
              <a:gd name="connsiteY3" fmla="*/ 0 h 719365"/>
              <a:gd name="connsiteX0" fmla="*/ 17564677 w 17564679"/>
              <a:gd name="connsiteY0" fmla="*/ 304162 h 333375"/>
              <a:gd name="connsiteX1" fmla="*/ 85725 w 17564679"/>
              <a:gd name="connsiteY1" fmla="*/ 333375 h 333375"/>
              <a:gd name="connsiteX2" fmla="*/ 0 w 17564679"/>
              <a:gd name="connsiteY2" fmla="*/ 0 h 333375"/>
              <a:gd name="connsiteX3" fmla="*/ 17564677 w 17564679"/>
              <a:gd name="connsiteY3" fmla="*/ 304162 h 333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564679" h="333375">
                <a:moveTo>
                  <a:pt x="17564677" y="304162"/>
                </a:moveTo>
                <a:lnTo>
                  <a:pt x="85725" y="333375"/>
                </a:lnTo>
                <a:lnTo>
                  <a:pt x="0" y="0"/>
                </a:lnTo>
                <a:lnTo>
                  <a:pt x="17564677" y="304162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9" name="Rectangle 28"/>
          <p:cNvSpPr/>
          <p:nvPr/>
        </p:nvSpPr>
        <p:spPr>
          <a:xfrm>
            <a:off x="5171378" y="3448951"/>
            <a:ext cx="3533424" cy="2222726"/>
          </a:xfrm>
          <a:prstGeom prst="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350"/>
              <a:t>Graph Analysis</a:t>
            </a:r>
          </a:p>
          <a:p>
            <a:r>
              <a:rPr lang="en-US" sz="1350" smtClean="0"/>
              <a:t>Combinations </a:t>
            </a:r>
            <a:r>
              <a:rPr lang="en-US" sz="1350"/>
              <a:t>of ML and Graph Approaches (e.g., Graph Embedding)</a:t>
            </a:r>
          </a:p>
          <a:p>
            <a:endParaRPr lang="en-US" sz="1350"/>
          </a:p>
        </p:txBody>
      </p:sp>
      <p:pic>
        <p:nvPicPr>
          <p:cNvPr id="25" name="Content Placeholder 5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41229" y="4142994"/>
            <a:ext cx="3002940" cy="12055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6" name="Content Placeholder 6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5" t="8279" r="7238" b="7099"/>
          <a:stretch/>
        </p:blipFill>
        <p:spPr>
          <a:xfrm>
            <a:off x="6278001" y="4270529"/>
            <a:ext cx="2278699" cy="12716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3" name="Freeform 32"/>
          <p:cNvSpPr/>
          <p:nvPr/>
        </p:nvSpPr>
        <p:spPr>
          <a:xfrm rot="10800000">
            <a:off x="4012638" y="2606834"/>
            <a:ext cx="1613462" cy="400731"/>
          </a:xfrm>
          <a:custGeom>
            <a:avLst/>
            <a:gdLst>
              <a:gd name="connsiteX0" fmla="*/ 2686050 w 2686050"/>
              <a:gd name="connsiteY0" fmla="*/ 0 h 962025"/>
              <a:gd name="connsiteX1" fmla="*/ 219075 w 2686050"/>
              <a:gd name="connsiteY1" fmla="*/ 962025 h 962025"/>
              <a:gd name="connsiteX2" fmla="*/ 0 w 2686050"/>
              <a:gd name="connsiteY2" fmla="*/ 133350 h 962025"/>
              <a:gd name="connsiteX3" fmla="*/ 2686050 w 2686050"/>
              <a:gd name="connsiteY3" fmla="*/ 0 h 962025"/>
              <a:gd name="connsiteX0" fmla="*/ 2552700 w 2552700"/>
              <a:gd name="connsiteY0" fmla="*/ 0 h 962025"/>
              <a:gd name="connsiteX1" fmla="*/ 85725 w 2552700"/>
              <a:gd name="connsiteY1" fmla="*/ 962025 h 962025"/>
              <a:gd name="connsiteX2" fmla="*/ 0 w 2552700"/>
              <a:gd name="connsiteY2" fmla="*/ 628650 h 962025"/>
              <a:gd name="connsiteX3" fmla="*/ 2552700 w 2552700"/>
              <a:gd name="connsiteY3" fmla="*/ 0 h 962025"/>
              <a:gd name="connsiteX0" fmla="*/ 7785741 w 7785740"/>
              <a:gd name="connsiteY0" fmla="*/ 0 h 719365"/>
              <a:gd name="connsiteX1" fmla="*/ 85725 w 7785740"/>
              <a:gd name="connsiteY1" fmla="*/ 719365 h 719365"/>
              <a:gd name="connsiteX2" fmla="*/ 0 w 7785740"/>
              <a:gd name="connsiteY2" fmla="*/ 385990 h 719365"/>
              <a:gd name="connsiteX3" fmla="*/ 7785741 w 7785740"/>
              <a:gd name="connsiteY3" fmla="*/ 0 h 7193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785740" h="719365">
                <a:moveTo>
                  <a:pt x="7785741" y="0"/>
                </a:moveTo>
                <a:lnTo>
                  <a:pt x="85725" y="719365"/>
                </a:lnTo>
                <a:lnTo>
                  <a:pt x="0" y="385990"/>
                </a:lnTo>
                <a:lnTo>
                  <a:pt x="7785741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4" name="TextBox 33"/>
          <p:cNvSpPr txBox="1"/>
          <p:nvPr/>
        </p:nvSpPr>
        <p:spPr>
          <a:xfrm>
            <a:off x="5171377" y="1040921"/>
            <a:ext cx="3533425" cy="473335"/>
          </a:xfrm>
          <a:prstGeom prst="rect">
            <a:avLst/>
          </a:prstGeom>
          <a:solidFill>
            <a:schemeClr val="accent2">
              <a:lumMod val="5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lIns="0" rIns="54000" rtlCol="0">
            <a:spAutoFit/>
          </a:bodyPr>
          <a:lstStyle>
            <a:defPPr>
              <a:defRPr lang="en-US"/>
            </a:defPPr>
          </a:lstStyle>
          <a:p>
            <a:pPr algn="ctr"/>
            <a:r>
              <a:rPr lang="en-US" sz="1238"/>
              <a:t>How can we support engineers to make sense of large sets of designs? Which parts can be automated?</a:t>
            </a:r>
          </a:p>
        </p:txBody>
      </p:sp>
      <p:sp>
        <p:nvSpPr>
          <p:cNvPr id="28" name="Rectangle 27"/>
          <p:cNvSpPr/>
          <p:nvPr/>
        </p:nvSpPr>
        <p:spPr>
          <a:xfrm>
            <a:off x="5171377" y="1521390"/>
            <a:ext cx="3533425" cy="1810004"/>
          </a:xfrm>
          <a:prstGeom prst="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350"/>
              <a:t>Usability Engineering</a:t>
            </a:r>
          </a:p>
          <a:p>
            <a:r>
              <a:rPr lang="en-US" sz="1350"/>
              <a:t>Interactive Visualisation</a:t>
            </a:r>
          </a:p>
          <a:p>
            <a:r>
              <a:rPr lang="en-US" sz="1350"/>
              <a:t>Tools to Compare Large</a:t>
            </a:r>
            <a:br>
              <a:rPr lang="en-US" sz="1350"/>
            </a:br>
            <a:r>
              <a:rPr lang="en-US" sz="1350"/>
              <a:t>Sets of Designs</a:t>
            </a:r>
          </a:p>
        </p:txBody>
      </p:sp>
      <p:pic>
        <p:nvPicPr>
          <p:cNvPr id="10" name="Grafik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8089" y="1976792"/>
            <a:ext cx="1741331" cy="11490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30" b="7575"/>
          <a:stretch/>
        </p:blipFill>
        <p:spPr>
          <a:xfrm>
            <a:off x="5256655" y="2437227"/>
            <a:ext cx="2552099" cy="5512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27244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28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smtClean="0"/>
              <a:t>Summary</a:t>
            </a:r>
            <a:endParaRPr lang="en-IE" dirty="0"/>
          </a:p>
        </p:txBody>
      </p:sp>
      <p:sp>
        <p:nvSpPr>
          <p:cNvPr id="8" name="Subtitle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BEAF97-9B72-45C7-AC9A-A6B9EBE7F553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4758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BEAF97-9B72-45C7-AC9A-A6B9EBE7F553}" type="slidenum">
              <a:rPr lang="en-US" smtClean="0"/>
              <a:pPr/>
              <a:t>56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71475" y="105285"/>
            <a:ext cx="8975296" cy="218565"/>
          </a:xfrm>
        </p:spPr>
        <p:txBody>
          <a:bodyPr/>
          <a:lstStyle/>
          <a:p>
            <a:r>
              <a:rPr lang="en-US" sz="1800" smtClean="0"/>
              <a:t>Summary</a:t>
            </a:r>
            <a:endParaRPr lang="en-US" sz="180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473" y="682640"/>
            <a:ext cx="3724265" cy="27931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4034" y="682640"/>
            <a:ext cx="3724265" cy="27931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4035" y="3703570"/>
            <a:ext cx="3724265" cy="27931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/>
          <p:cNvSpPr txBox="1"/>
          <p:nvPr/>
        </p:nvSpPr>
        <p:spPr>
          <a:xfrm>
            <a:off x="371472" y="368229"/>
            <a:ext cx="3724265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smtClean="0">
                <a:solidFill>
                  <a:schemeClr val="bg1"/>
                </a:solidFill>
              </a:rPr>
              <a:t>Motivation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264034" y="368229"/>
            <a:ext cx="3724265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smtClean="0">
                <a:solidFill>
                  <a:schemeClr val="bg1"/>
                </a:solidFill>
              </a:rPr>
              <a:t>Characteristics of Product Lines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264034" y="3601970"/>
            <a:ext cx="3724265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smtClean="0">
                <a:solidFill>
                  <a:schemeClr val="bg1"/>
                </a:solidFill>
              </a:rPr>
              <a:t>How to deal with constant change?</a:t>
            </a:r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0099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algn="ctr"/>
            <a:r>
              <a:rPr lang="en-US" smtClean="0"/>
              <a:t>Appendix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49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83D748-511C-42DE-9A56-05B60C680E34}" type="slidenum">
              <a:rPr lang="en-US" smtClean="0"/>
              <a:t>58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noProof="0" dirty="0" smtClean="0"/>
              <a:t>Interactive Configuration</a:t>
            </a:r>
            <a:endParaRPr lang="en-GB" noProof="0" dirty="0"/>
          </a:p>
        </p:txBody>
      </p:sp>
      <p:pic>
        <p:nvPicPr>
          <p:cNvPr id="25" name="Content Placeholder 15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44373" y="1380006"/>
            <a:ext cx="2522340" cy="3585120"/>
          </a:xfrm>
          <a:prstGeom prst="rect">
            <a:avLst/>
          </a:prstGeom>
        </p:spPr>
      </p:pic>
      <p:pic>
        <p:nvPicPr>
          <p:cNvPr id="26" name="Content Placeholder 25"/>
          <p:cNvPicPr>
            <a:picLocks noGrp="1" noChangeAspect="1"/>
          </p:cNvPicPr>
          <p:nvPr>
            <p:ph sz="half" idx="4294967295"/>
          </p:nvPr>
        </p:nvPicPr>
        <p:blipFill>
          <a:blip r:embed="rId4"/>
          <a:stretch>
            <a:fillRect/>
          </a:stretch>
        </p:blipFill>
        <p:spPr>
          <a:xfrm>
            <a:off x="4064000" y="1699638"/>
            <a:ext cx="3479800" cy="326548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28650" y="5439875"/>
            <a:ext cx="1859805" cy="2585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80" dirty="0"/>
              <a:t>[Pleuss and Botterweck 2012]</a:t>
            </a:r>
          </a:p>
        </p:txBody>
      </p:sp>
    </p:spTree>
    <p:extLst>
      <p:ext uri="{BB962C8B-B14F-4D97-AF65-F5344CB8AC3E}">
        <p14:creationId xmlns:p14="http://schemas.microsoft.com/office/powerpoint/2010/main" val="2379524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Interactive Visual Configuration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1476" y="1097281"/>
            <a:ext cx="5346152" cy="5246369"/>
          </a:xfrm>
        </p:spPr>
        <p:txBody>
          <a:bodyPr/>
          <a:lstStyle/>
          <a:p>
            <a:r>
              <a:rPr lang="en-GB" dirty="0"/>
              <a:t>Interactive techniques for the configuration of large and complex feature models </a:t>
            </a:r>
            <a:r>
              <a:rPr lang="en-GB" sz="1400" dirty="0"/>
              <a:t>[BSP09]</a:t>
            </a:r>
          </a:p>
          <a:p>
            <a:r>
              <a:rPr lang="en-GB" dirty="0"/>
              <a:t>Co-configuration of feature and component models </a:t>
            </a:r>
            <a:r>
              <a:rPr lang="en-GB" sz="1400" dirty="0"/>
              <a:t>[</a:t>
            </a:r>
            <a:r>
              <a:rPr lang="en-GB" sz="1400"/>
              <a:t>BPK09</a:t>
            </a:r>
            <a:r>
              <a:rPr lang="en-GB" sz="1400" smtClean="0"/>
              <a:t>]</a:t>
            </a:r>
          </a:p>
          <a:p>
            <a:r>
              <a:rPr lang="en-GB"/>
              <a:t>2.5D and 3D visualisations in</a:t>
            </a:r>
            <a:br>
              <a:rPr lang="en-GB"/>
            </a:br>
            <a:r>
              <a:rPr lang="en-GB"/>
              <a:t>PLE configuration</a:t>
            </a:r>
            <a:br>
              <a:rPr lang="en-GB"/>
            </a:br>
            <a:r>
              <a:rPr lang="en-GB" sz="1400"/>
              <a:t>[CNP+08, CBH+09, CTB+09, CBH10, CHT+10]</a:t>
            </a:r>
          </a:p>
          <a:p>
            <a:r>
              <a:rPr lang="en-GB"/>
              <a:t>Visualisation of product attributes during configuration</a:t>
            </a:r>
            <a:r>
              <a:rPr lang="en-GB" sz="1400"/>
              <a:t> [ScBo10]</a:t>
            </a:r>
            <a:endParaRPr lang="en-GB"/>
          </a:p>
          <a:p>
            <a:endParaRPr lang="en-GB"/>
          </a:p>
        </p:txBody>
      </p:sp>
      <p:pic>
        <p:nvPicPr>
          <p:cNvPr id="1028" name="Picture 4" descr="C:\d2\spl\presentations\2010-11-25-CSET2\visualVariabilityManagement\figures\visualisations\complexmodels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907335" y="1097280"/>
            <a:ext cx="1260720" cy="15975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26" name="Picture 2" descr="C:\d2\spl\presentations\2010-11-25-CSET2\visualVariabilityManagement\figures\visualisations\coconfiguration.png"/>
          <p:cNvPicPr>
            <a:picLocks noChangeAspect="1" noChangeArrowheads="1"/>
          </p:cNvPicPr>
          <p:nvPr/>
        </p:nvPicPr>
        <p:blipFill>
          <a:blip r:embed="rId4" cstate="print"/>
          <a:stretch>
            <a:fillRect/>
          </a:stretch>
        </p:blipFill>
        <p:spPr bwMode="auto">
          <a:xfrm>
            <a:off x="6748163" y="2390036"/>
            <a:ext cx="1936136" cy="13304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2" descr="C:\d2\spl\presentations\2009-11-26-InteractiveConfiguration(ResearchersWorkshop)\figures\3DScreenshot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907336" y="3340829"/>
            <a:ext cx="1376334" cy="11083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3" descr="C:\d2\spl\presentations\2010-11-25-CSET2\visualVariabilityManagement\figures\visualisations\flowmaps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748163" y="4280904"/>
            <a:ext cx="2100233" cy="16284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46399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Where do Product Lines Come From?</a:t>
            </a:r>
            <a:endParaRPr lang="en-I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spcAft>
                <a:spcPts val="12000"/>
              </a:spcAft>
            </a:pPr>
            <a:r>
              <a:rPr lang="de-DE" sz="2000"/>
              <a:t>Sucessful </a:t>
            </a:r>
            <a:r>
              <a:rPr lang="de-DE" sz="2000" smtClean="0"/>
              <a:t>Product </a:t>
            </a:r>
            <a:r>
              <a:rPr lang="de-DE" sz="2000" smtClean="0">
                <a:sym typeface="Symbol" panose="05050102010706020507" pitchFamily="18" charset="2"/>
              </a:rPr>
              <a:t></a:t>
            </a:r>
            <a:r>
              <a:rPr lang="de-DE" sz="2000" smtClean="0"/>
              <a:t> </a:t>
            </a:r>
            <a:r>
              <a:rPr lang="de-DE" sz="2000" dirty="0"/>
              <a:t>More </a:t>
            </a:r>
            <a:r>
              <a:rPr lang="de-DE" sz="2000"/>
              <a:t>Products </a:t>
            </a:r>
            <a:r>
              <a:rPr lang="de-DE" sz="2000">
                <a:sym typeface="Symbol" panose="05050102010706020507" pitchFamily="18" charset="2"/>
              </a:rPr>
              <a:t></a:t>
            </a:r>
            <a:r>
              <a:rPr lang="de-DE" sz="2000" smtClean="0"/>
              <a:t> </a:t>
            </a:r>
            <a:r>
              <a:rPr lang="de-DE" sz="2000"/>
              <a:t>Product </a:t>
            </a:r>
            <a:r>
              <a:rPr lang="de-DE" sz="2000" smtClean="0"/>
              <a:t>Portfolio</a:t>
            </a:r>
            <a:endParaRPr lang="de-DE" sz="2000"/>
          </a:p>
          <a:p>
            <a:r>
              <a:rPr lang="de-DE" sz="2000" smtClean="0"/>
              <a:t>Complexity Barrier and/or</a:t>
            </a:r>
            <a:br>
              <a:rPr lang="de-DE" sz="2000" smtClean="0"/>
            </a:br>
            <a:r>
              <a:rPr lang="de-DE" sz="2000" smtClean="0"/>
              <a:t>Need to Exploit Similarity (Market Pressure)</a:t>
            </a:r>
          </a:p>
          <a:p>
            <a:r>
              <a:rPr lang="de-DE" sz="2000" b="1" smtClean="0"/>
              <a:t>Must</a:t>
            </a:r>
            <a:r>
              <a:rPr lang="de-DE" sz="2000" smtClean="0"/>
              <a:t> use </a:t>
            </a:r>
            <a:r>
              <a:rPr lang="de-DE" sz="2000" b="1" smtClean="0"/>
              <a:t>Strategic</a:t>
            </a:r>
            <a:r>
              <a:rPr lang="de-DE" sz="2000" smtClean="0"/>
              <a:t> Approach</a:t>
            </a:r>
          </a:p>
          <a:p>
            <a:r>
              <a:rPr lang="de-DE" sz="2000" smtClean="0"/>
              <a:t>Example: CelciusTech Systems (Defense, Sweden)</a:t>
            </a:r>
          </a:p>
          <a:p>
            <a:pPr marL="1071563" lvl="1" indent="-715963">
              <a:buAutoNum type="arabicPlain" startAt="1985"/>
            </a:pPr>
            <a:r>
              <a:rPr lang="de-DE" sz="1700" smtClean="0"/>
              <a:t>Awarded </a:t>
            </a:r>
            <a:r>
              <a:rPr lang="de-DE" sz="1700"/>
              <a:t>two large contracts </a:t>
            </a:r>
            <a:r>
              <a:rPr lang="de-DE" sz="1700" smtClean="0"/>
              <a:t>simulaneuosly</a:t>
            </a:r>
            <a:br>
              <a:rPr lang="de-DE" sz="1700" smtClean="0"/>
            </a:br>
            <a:r>
              <a:rPr lang="de-DE" sz="1700" smtClean="0">
                <a:sym typeface="Symbol" panose="05050102010706020507" pitchFamily="18" charset="2"/>
              </a:rPr>
              <a:t> </a:t>
            </a:r>
            <a:r>
              <a:rPr lang="de-DE" sz="1700" b="1">
                <a:sym typeface="Symbol" panose="05050102010706020507" pitchFamily="18" charset="2"/>
              </a:rPr>
              <a:t>had</a:t>
            </a:r>
            <a:r>
              <a:rPr lang="de-DE" sz="1700">
                <a:sym typeface="Symbol" panose="05050102010706020507" pitchFamily="18" charset="2"/>
              </a:rPr>
              <a:t> to apply strategic </a:t>
            </a:r>
            <a:r>
              <a:rPr lang="de-DE" sz="1700" smtClean="0">
                <a:sym typeface="Symbol" panose="05050102010706020507" pitchFamily="18" charset="2"/>
              </a:rPr>
              <a:t>approach</a:t>
            </a:r>
          </a:p>
          <a:p>
            <a:pPr marL="1071563" lvl="1" indent="-715963">
              <a:buNone/>
            </a:pPr>
            <a:r>
              <a:rPr lang="de-DE" sz="1700" dirty="0">
                <a:sym typeface="Symbol" panose="05050102010706020507" pitchFamily="18" charset="2"/>
              </a:rPr>
              <a:t>2000</a:t>
            </a:r>
            <a:r>
              <a:rPr lang="de-DE" sz="1700">
                <a:sym typeface="Symbol" panose="05050102010706020507" pitchFamily="18" charset="2"/>
              </a:rPr>
              <a:t>	</a:t>
            </a:r>
            <a:r>
              <a:rPr lang="de-DE" sz="1700" smtClean="0">
                <a:sym typeface="Symbol" panose="05050102010706020507" pitchFamily="18" charset="2"/>
              </a:rPr>
              <a:t>SS2000 first entry into </a:t>
            </a:r>
            <a:r>
              <a:rPr lang="de-DE" sz="1700" dirty="0">
                <a:sym typeface="Symbol" panose="05050102010706020507" pitchFamily="18" charset="2"/>
              </a:rPr>
              <a:t>SPLC Hall </a:t>
            </a:r>
            <a:r>
              <a:rPr lang="de-DE" sz="1700">
                <a:sym typeface="Symbol" panose="05050102010706020507" pitchFamily="18" charset="2"/>
              </a:rPr>
              <a:t>of </a:t>
            </a:r>
            <a:r>
              <a:rPr lang="de-DE" sz="1700" smtClean="0">
                <a:sym typeface="Symbol" panose="05050102010706020507" pitchFamily="18" charset="2"/>
              </a:rPr>
              <a:t>Fame</a:t>
            </a:r>
            <a:r>
              <a:rPr lang="de-DE" dirty="0">
                <a:sym typeface="Symbol" panose="05050102010706020507" pitchFamily="18" charset="2"/>
              </a:rPr>
              <a:t/>
            </a:r>
            <a:br>
              <a:rPr lang="de-DE" dirty="0">
                <a:sym typeface="Symbol" panose="05050102010706020507" pitchFamily="18" charset="2"/>
              </a:rPr>
            </a:br>
            <a:r>
              <a:rPr lang="en-US" sz="1300" dirty="0" smtClean="0">
                <a:solidFill>
                  <a:schemeClr val="accent6"/>
                </a:solidFill>
              </a:rPr>
              <a:t>http</a:t>
            </a:r>
            <a:r>
              <a:rPr lang="en-US" sz="1300" dirty="0">
                <a:solidFill>
                  <a:schemeClr val="accent6"/>
                </a:solidFill>
              </a:rPr>
              <a:t>://splc.net/fame/celsiustech-systems-ab/</a:t>
            </a:r>
          </a:p>
          <a:p>
            <a:pPr lvl="1"/>
            <a:endParaRPr lang="de-DE" sz="2000" dirty="0" smtClean="0"/>
          </a:p>
        </p:txBody>
      </p:sp>
      <p:pic>
        <p:nvPicPr>
          <p:cNvPr id="5" name="Picture 22" descr="C:\d2\spl\presentations\2010-11-25-CSET2\splOverview\SPLs\cars\smart_cabrio_pulse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73691" y="1756747"/>
            <a:ext cx="1540234" cy="11759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23" descr="C:\d2\spl\presentations\2010-11-25-CSET2\splOverview\SPLs\cars\smart_pulse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66344" y="1760911"/>
            <a:ext cx="1535175" cy="11658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25" descr="C:\d2\spl\presentations\2010-11-25-CSET2\splOverview\SPLs\cars\smart_cabrio_passion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87037" y="1756747"/>
            <a:ext cx="1549342" cy="11759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24" descr="C:\d2\spl\presentations\2010-11-25-CSET2\splOverview\SPLs\cars\smart_passion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111183" y="1756747"/>
            <a:ext cx="1549341" cy="11809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BEAF97-9B72-45C7-AC9A-A6B9EBE7F553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28650" y="6106911"/>
            <a:ext cx="3001334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071563" lvl="1" indent="-715963">
              <a:buNone/>
            </a:pPr>
            <a:r>
              <a:rPr lang="en-US" sz="1300" smtClean="0">
                <a:solidFill>
                  <a:schemeClr val="accent6"/>
                </a:solidFill>
              </a:rPr>
              <a:t>[Paul Clements, ICSE 2019 Keynote]</a:t>
            </a:r>
            <a:endParaRPr lang="en-US" sz="13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201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Overview.pn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1397000" y="1753581"/>
            <a:ext cx="6477000" cy="2156971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875772"/>
            <a:ext cx="7886700" cy="832779"/>
          </a:xfrm>
        </p:spPr>
        <p:txBody>
          <a:bodyPr>
            <a:normAutofit/>
          </a:bodyPr>
          <a:lstStyle/>
          <a:p>
            <a:r>
              <a:rPr lang="en-GB" dirty="0"/>
              <a:t>Product Configuration</a:t>
            </a:r>
            <a:br>
              <a:rPr lang="en-GB" dirty="0"/>
            </a:br>
            <a:r>
              <a:rPr lang="en-GB" sz="1800" dirty="0"/>
              <a:t>(Integration of concepts)</a:t>
            </a:r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1031608" y="5375830"/>
            <a:ext cx="7080787" cy="3486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E" sz="833" b="1" dirty="0">
                <a:latin typeface="+mj-lt"/>
              </a:rPr>
              <a:t>[BJS09]</a:t>
            </a:r>
            <a:r>
              <a:rPr lang="en-IE" sz="833" dirty="0">
                <a:latin typeface="+mj-lt"/>
              </a:rPr>
              <a:t> Botterweck, G.; Janota, M. and Schneeweiss, D. A Design of a Configurable Feature Model Configurator, </a:t>
            </a:r>
            <a:r>
              <a:rPr lang="en-IE" sz="833" i="1" dirty="0">
                <a:latin typeface="+mj-lt"/>
              </a:rPr>
              <a:t>Proceedings of the 3rd International Workshop on Variability Modelling of Software-Intensive Systems (VAMOS 09), </a:t>
            </a:r>
            <a:r>
              <a:rPr lang="en-IE" sz="833" dirty="0">
                <a:latin typeface="+mj-lt"/>
              </a:rPr>
              <a:t>January, 2009 , 165-168 </a:t>
            </a:r>
          </a:p>
        </p:txBody>
      </p:sp>
      <p:grpSp>
        <p:nvGrpSpPr>
          <p:cNvPr id="3" name="Group 20"/>
          <p:cNvGrpSpPr/>
          <p:nvPr/>
        </p:nvGrpSpPr>
        <p:grpSpPr>
          <a:xfrm>
            <a:off x="4151850" y="4033834"/>
            <a:ext cx="1500270" cy="736295"/>
            <a:chOff x="179389" y="1331229"/>
            <a:chExt cx="4240212" cy="2080990"/>
          </a:xfrm>
        </p:grpSpPr>
        <p:pic>
          <p:nvPicPr>
            <p:cNvPr id="14" name="Content Placeholder 3" descr="featuremodel_sofsem.pn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9389" y="1331229"/>
              <a:ext cx="4240212" cy="208099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5" name="Picture 2" descr="C:\d2\spl\presentations\2010-11-25-CSET2\visualVariabilityManagement\figures\reasoning\eliminated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 flipH="1">
              <a:off x="3491880" y="2996952"/>
              <a:ext cx="288032" cy="288032"/>
            </a:xfrm>
            <a:prstGeom prst="rect">
              <a:avLst/>
            </a:prstGeom>
            <a:noFill/>
          </p:spPr>
        </p:pic>
        <p:pic>
          <p:nvPicPr>
            <p:cNvPr id="16" name="Picture 2" descr="C:\d2\spl\presentations\2010-11-25-CSET2\visualVariabilityManagement\figures\reasoning\eliminated.png"/>
            <p:cNvPicPr>
              <a:picLocks noChangeAspect="1" noChangeArrowheads="1"/>
            </p:cNvPicPr>
            <p:nvPr/>
          </p:nvPicPr>
          <p:blipFill>
            <a:blip r:embed="rId5" cstate="print">
              <a:grayscl/>
            </a:blip>
            <a:srcRect/>
            <a:stretch>
              <a:fillRect/>
            </a:stretch>
          </p:blipFill>
          <p:spPr bwMode="auto">
            <a:xfrm flipH="1">
              <a:off x="1331640" y="2996952"/>
              <a:ext cx="288032" cy="288032"/>
            </a:xfrm>
            <a:prstGeom prst="rect">
              <a:avLst/>
            </a:prstGeom>
            <a:noFill/>
          </p:spPr>
        </p:pic>
        <p:pic>
          <p:nvPicPr>
            <p:cNvPr id="17" name="Picture 3" descr="C:\d2\spl\presentations\2010-11-25-CSET2\visualVariabilityManagement\figures\reasoning\Selected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2387649" y="2996952"/>
              <a:ext cx="312143" cy="288000"/>
            </a:xfrm>
            <a:prstGeom prst="rect">
              <a:avLst/>
            </a:prstGeom>
            <a:noFill/>
          </p:spPr>
        </p:pic>
        <p:pic>
          <p:nvPicPr>
            <p:cNvPr id="18" name="Picture 3" descr="C:\d2\spl\presentations\2010-11-25-CSET2\visualVariabilityManagement\figures\reasoning\Selected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323528" y="2996952"/>
              <a:ext cx="312143" cy="288000"/>
            </a:xfrm>
            <a:prstGeom prst="rect">
              <a:avLst/>
            </a:prstGeom>
            <a:noFill/>
          </p:spPr>
        </p:pic>
        <p:pic>
          <p:nvPicPr>
            <p:cNvPr id="19" name="Picture 3" descr="C:\d2\spl\presentations\2010-11-25-CSET2\visualVariabilityManagement\figures\reasoning\Selected.png"/>
            <p:cNvPicPr>
              <a:picLocks noChangeAspect="1" noChangeArrowheads="1"/>
            </p:cNvPicPr>
            <p:nvPr/>
          </p:nvPicPr>
          <p:blipFill>
            <a:blip r:embed="rId6" cstate="print">
              <a:grayscl/>
            </a:blip>
            <a:srcRect/>
            <a:stretch>
              <a:fillRect/>
            </a:stretch>
          </p:blipFill>
          <p:spPr bwMode="auto">
            <a:xfrm>
              <a:off x="827584" y="2204864"/>
              <a:ext cx="312143" cy="288000"/>
            </a:xfrm>
            <a:prstGeom prst="rect">
              <a:avLst/>
            </a:prstGeom>
            <a:noFill/>
          </p:spPr>
        </p:pic>
        <p:pic>
          <p:nvPicPr>
            <p:cNvPr id="20" name="Picture 3" descr="C:\d2\spl\presentations\2010-11-25-CSET2\visualVariabilityManagement\figures\reasoning\Selected.png"/>
            <p:cNvPicPr>
              <a:picLocks noChangeAspect="1" noChangeArrowheads="1"/>
            </p:cNvPicPr>
            <p:nvPr/>
          </p:nvPicPr>
          <p:blipFill>
            <a:blip r:embed="rId6" cstate="print">
              <a:grayscl/>
            </a:blip>
            <a:srcRect/>
            <a:stretch>
              <a:fillRect/>
            </a:stretch>
          </p:blipFill>
          <p:spPr bwMode="auto">
            <a:xfrm>
              <a:off x="1835696" y="1484784"/>
              <a:ext cx="312143" cy="288000"/>
            </a:xfrm>
            <a:prstGeom prst="rect">
              <a:avLst/>
            </a:prstGeom>
            <a:noFill/>
          </p:spPr>
        </p:pic>
      </p:grpSp>
      <p:pic>
        <p:nvPicPr>
          <p:cNvPr id="22" name="Content Placeholder 18" descr="abcdxy2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868737" y="4033835"/>
            <a:ext cx="823610" cy="13203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3" name="Content Placeholder 5" descr="Screenshot-AfterLoading-WithCallOuts.pn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 bwMode="auto">
          <a:xfrm>
            <a:off x="2565860" y="4093841"/>
            <a:ext cx="1406074" cy="6600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47555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F705-7549-4BBA-AB48-E67F9F0EABE3}" type="slidenum">
              <a:rPr lang="en-IE" smtClean="0"/>
              <a:t>61</a:t>
            </a:fld>
            <a:endParaRPr lang="en-IE" dirty="0"/>
          </a:p>
        </p:txBody>
      </p:sp>
      <p:pic>
        <p:nvPicPr>
          <p:cNvPr id="23" name="Content Placeholder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11"/>
          <a:stretch/>
        </p:blipFill>
        <p:spPr>
          <a:xfrm>
            <a:off x="6095492" y="2455588"/>
            <a:ext cx="3051620" cy="1912595"/>
          </a:xfrm>
          <a:prstGeom prst="rect">
            <a:avLst/>
          </a:prstGeom>
        </p:spPr>
      </p:pic>
      <p:pic>
        <p:nvPicPr>
          <p:cNvPr id="1030" name="Picture 6" descr="Related image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3" b="3750"/>
          <a:stretch/>
        </p:blipFill>
        <p:spPr bwMode="auto">
          <a:xfrm>
            <a:off x="0" y="4387831"/>
            <a:ext cx="3054414" cy="1910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24320"/>
            <a:ext cx="3072951" cy="1933752"/>
          </a:xfrm>
          <a:prstGeom prst="rect">
            <a:avLst/>
          </a:prstGeom>
        </p:spPr>
      </p:pic>
      <p:pic>
        <p:nvPicPr>
          <p:cNvPr id="16" name="Picture 12" descr="Image result for elevator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73" b="2986"/>
          <a:stretch/>
        </p:blipFill>
        <p:spPr bwMode="auto">
          <a:xfrm>
            <a:off x="6093778" y="4368182"/>
            <a:ext cx="3053334" cy="1950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7"/>
          <a:srcRect b="14615"/>
          <a:stretch/>
        </p:blipFill>
        <p:spPr>
          <a:xfrm>
            <a:off x="6083237" y="527989"/>
            <a:ext cx="3081405" cy="192430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436"/>
          <a:stretch/>
        </p:blipFill>
        <p:spPr>
          <a:xfrm>
            <a:off x="3046666" y="528056"/>
            <a:ext cx="3052700" cy="1930017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09746">
            <a:off x="1312930" y="2706538"/>
            <a:ext cx="1109112" cy="1408396"/>
          </a:xfrm>
          <a:prstGeom prst="rect">
            <a:avLst/>
          </a:prstGeom>
          <a:ln>
            <a:noFill/>
          </a:ln>
          <a:effectLst>
            <a:outerShdw blurRad="139700" dist="50800" dir="2700000" algn="tl" rotWithShape="0">
              <a:srgbClr val="333333">
                <a:alpha val="50000"/>
              </a:srgbClr>
            </a:outerShdw>
          </a:effectLst>
        </p:spPr>
      </p:pic>
      <p:pic>
        <p:nvPicPr>
          <p:cNvPr id="24" name="Content Placeholder 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87858">
            <a:off x="326886" y="2674114"/>
            <a:ext cx="1213192" cy="1540562"/>
          </a:xfrm>
          <a:prstGeom prst="rect">
            <a:avLst/>
          </a:prstGeom>
          <a:ln>
            <a:noFill/>
          </a:ln>
          <a:effectLst>
            <a:outerShdw blurRad="139700" dist="50800" dir="2700000" algn="tl" rotWithShape="0">
              <a:srgbClr val="333333">
                <a:alpha val="50000"/>
              </a:srgbClr>
            </a:outerShdw>
          </a:effectLst>
        </p:spPr>
      </p:pic>
      <p:pic>
        <p:nvPicPr>
          <p:cNvPr id="26" name="Picture 2" descr="Image result for factory automation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1" r="6617"/>
          <a:stretch/>
        </p:blipFill>
        <p:spPr bwMode="auto">
          <a:xfrm>
            <a:off x="3039364" y="4376385"/>
            <a:ext cx="3054414" cy="1924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Content Placeholder 14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8489" y="2442256"/>
            <a:ext cx="3067544" cy="1936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317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83D748-511C-42DE-9A56-05B60C680E34}" type="slidenum">
              <a:rPr lang="en-US" smtClean="0"/>
              <a:t>62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mtClean="0"/>
              <a:t>Interactive Design Space Exploration</a:t>
            </a:r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1605580" y="2515731"/>
            <a:ext cx="5932840" cy="23805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Content Placeholder 6"/>
          <p:cNvPicPr>
            <a:picLocks noGrp="1" noChangeAspect="1"/>
          </p:cNvPicPr>
          <p:nvPr>
            <p:ph sz="half" idx="4294967295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543050"/>
            <a:ext cx="4068763" cy="2270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42621" y="3452320"/>
            <a:ext cx="4419766" cy="19007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77656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Product Derivation in a Embedded Systems DSL</a:t>
            </a:r>
            <a:endParaRPr lang="en-GB" dirty="0"/>
          </a:p>
        </p:txBody>
      </p:sp>
      <p:pic>
        <p:nvPicPr>
          <p:cNvPr id="12" name="Picture 2" descr="C:\d5\eclipse-3.5-mee\runtime-EclipseApplication\org.mee.xmdl3.examples\src\parkingAssistantSimple\products\minimal\parkingAssistant.fmprimitives_inConfigurator_cropped.png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print"/>
          <a:stretch>
            <a:fillRect/>
          </a:stretch>
        </p:blipFill>
        <p:spPr>
          <a:xfrm>
            <a:off x="1434439" y="1508126"/>
            <a:ext cx="6275122" cy="1477963"/>
          </a:xfrm>
        </p:spPr>
      </p:pic>
      <p:pic>
        <p:nvPicPr>
          <p:cNvPr id="11" name="Content Placeholder 6" descr="parkingAssistant.mdl.png"/>
          <p:cNvPicPr>
            <a:picLocks noGrp="1" noChangeAspect="1"/>
          </p:cNvPicPr>
          <p:nvPr>
            <p:ph sz="half" idx="11"/>
          </p:nvPr>
        </p:nvPicPr>
        <p:blipFill>
          <a:blip r:embed="rId4" cstate="print"/>
          <a:stretch>
            <a:fillRect/>
          </a:stretch>
        </p:blipFill>
        <p:spPr>
          <a:xfrm>
            <a:off x="1848006" y="3055938"/>
            <a:ext cx="5447988" cy="2652712"/>
          </a:xfrm>
        </p:spPr>
      </p:pic>
      <p:sp>
        <p:nvSpPr>
          <p:cNvPr id="5" name="Rectangle 4"/>
          <p:cNvSpPr/>
          <p:nvPr/>
        </p:nvSpPr>
        <p:spPr>
          <a:xfrm>
            <a:off x="911595" y="5409221"/>
            <a:ext cx="7320813" cy="3486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E" sz="833" b="1" dirty="0">
                <a:latin typeface="+mj-lt"/>
              </a:rPr>
              <a:t>[BPK09]</a:t>
            </a:r>
            <a:r>
              <a:rPr lang="en-IE" sz="833" dirty="0">
                <a:latin typeface="+mj-lt"/>
              </a:rPr>
              <a:t> Botterweck, G.; Polzer, A. and Kowalewski, S. Using Higher-order Transformations to Derive Variability Mechanism for Embedded Systems </a:t>
            </a:r>
            <a:r>
              <a:rPr lang="en-IE" sz="833" i="1" dirty="0">
                <a:latin typeface="+mj-lt"/>
              </a:rPr>
              <a:t>ACES-MB 2009, collocated with MODELS, </a:t>
            </a:r>
            <a:r>
              <a:rPr lang="en-IE" sz="833" dirty="0">
                <a:latin typeface="+mj-lt"/>
              </a:rPr>
              <a:t>Denver, CO, USA, October, 2009 , 68-82 </a:t>
            </a:r>
          </a:p>
        </p:txBody>
      </p:sp>
    </p:spTree>
    <p:extLst>
      <p:ext uri="{BB962C8B-B14F-4D97-AF65-F5344CB8AC3E}">
        <p14:creationId xmlns:p14="http://schemas.microsoft.com/office/powerpoint/2010/main" val="1005310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Product Derivation in a Embedded Systems DSL</a:t>
            </a:r>
            <a:endParaRPr lang="en-GB" dirty="0"/>
          </a:p>
        </p:txBody>
      </p:sp>
      <p:pic>
        <p:nvPicPr>
          <p:cNvPr id="10" name="Picture 2" descr="C:\d5\eclipse-3.5-mee\runtime-EclipseApplication\org.mee.xmdl3.examples\src\parkingAssistantSimple\products\minimal\parkingAssistant.fmprimitives_inConfigurator_cropped.png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print"/>
          <a:stretch>
            <a:fillRect/>
          </a:stretch>
        </p:blipFill>
        <p:spPr>
          <a:xfrm>
            <a:off x="1434439" y="1508126"/>
            <a:ext cx="6275122" cy="1477963"/>
          </a:xfrm>
        </p:spPr>
      </p:pic>
      <p:pic>
        <p:nvPicPr>
          <p:cNvPr id="8" name="Content Placeholder 4" descr="parkingAssistant_minimal.mdl.png"/>
          <p:cNvPicPr>
            <a:picLocks noGrp="1" noChangeAspect="1"/>
          </p:cNvPicPr>
          <p:nvPr>
            <p:ph sz="half" idx="11"/>
          </p:nvPr>
        </p:nvPicPr>
        <p:blipFill>
          <a:blip r:embed="rId4" cstate="print"/>
          <a:stretch>
            <a:fillRect/>
          </a:stretch>
        </p:blipFill>
        <p:spPr>
          <a:xfrm>
            <a:off x="1848006" y="3055938"/>
            <a:ext cx="5447988" cy="2652712"/>
          </a:xfrm>
        </p:spPr>
      </p:pic>
      <p:sp>
        <p:nvSpPr>
          <p:cNvPr id="7" name="Rectangle 6"/>
          <p:cNvSpPr/>
          <p:nvPr/>
        </p:nvSpPr>
        <p:spPr>
          <a:xfrm>
            <a:off x="911595" y="5409221"/>
            <a:ext cx="7320813" cy="3486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E" sz="833" b="1" dirty="0">
                <a:latin typeface="+mj-lt"/>
              </a:rPr>
              <a:t>[BPK09]</a:t>
            </a:r>
            <a:r>
              <a:rPr lang="en-IE" sz="833" dirty="0">
                <a:latin typeface="+mj-lt"/>
              </a:rPr>
              <a:t> Botterweck, G.; Polzer, A. and Kowalewski, S. Using Higher-order Transformations to Derive Variability Mechanism for Embedded Systems </a:t>
            </a:r>
            <a:r>
              <a:rPr lang="en-IE" sz="833" i="1" dirty="0">
                <a:latin typeface="+mj-lt"/>
              </a:rPr>
              <a:t>ACES-MB 2009, collocated with MODELS, </a:t>
            </a:r>
            <a:r>
              <a:rPr lang="en-IE" sz="833" dirty="0">
                <a:latin typeface="+mj-lt"/>
              </a:rPr>
              <a:t>Denver, CO, USA, October, 2009 , 68-82 </a:t>
            </a:r>
          </a:p>
        </p:txBody>
      </p:sp>
    </p:spTree>
    <p:extLst>
      <p:ext uri="{BB962C8B-B14F-4D97-AF65-F5344CB8AC3E}">
        <p14:creationId xmlns:p14="http://schemas.microsoft.com/office/powerpoint/2010/main" val="372704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Product Derivation in a Embedded Systems DSL</a:t>
            </a:r>
            <a:endParaRPr lang="en-GB" dirty="0"/>
          </a:p>
        </p:txBody>
      </p:sp>
      <p:pic>
        <p:nvPicPr>
          <p:cNvPr id="10" name="Picture 2" descr="C:\d5\eclipse-3.5-mee\runtime-EclipseApplication\org.mee.xmdl3.examples\src\parkingAssistantSimple\products\minimal\parkingAssistant.fmprimitives_inConfigurator_cropped.png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print"/>
          <a:stretch>
            <a:fillRect/>
          </a:stretch>
        </p:blipFill>
        <p:spPr>
          <a:xfrm>
            <a:off x="1434439" y="1508126"/>
            <a:ext cx="6275122" cy="1477963"/>
          </a:xfrm>
        </p:spPr>
      </p:pic>
      <p:pic>
        <p:nvPicPr>
          <p:cNvPr id="8" name="Content Placeholder 5" descr="parkingAssistant_minimal_pruned.mdl.png"/>
          <p:cNvPicPr>
            <a:picLocks noGrp="1" noChangeAspect="1"/>
          </p:cNvPicPr>
          <p:nvPr>
            <p:ph sz="half" idx="11"/>
          </p:nvPr>
        </p:nvPicPr>
        <p:blipFill>
          <a:blip r:embed="rId4" cstate="print"/>
          <a:stretch>
            <a:fillRect/>
          </a:stretch>
        </p:blipFill>
        <p:spPr>
          <a:xfrm>
            <a:off x="1848006" y="3055938"/>
            <a:ext cx="5447988" cy="2652712"/>
          </a:xfrm>
        </p:spPr>
      </p:pic>
      <p:sp>
        <p:nvSpPr>
          <p:cNvPr id="5" name="Rectangle 4"/>
          <p:cNvSpPr/>
          <p:nvPr/>
        </p:nvSpPr>
        <p:spPr>
          <a:xfrm>
            <a:off x="911595" y="5409221"/>
            <a:ext cx="7320813" cy="3486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E" sz="833" b="1" dirty="0">
                <a:latin typeface="+mj-lt"/>
              </a:rPr>
              <a:t>[BPK09]</a:t>
            </a:r>
            <a:r>
              <a:rPr lang="en-IE" sz="833" dirty="0">
                <a:latin typeface="+mj-lt"/>
              </a:rPr>
              <a:t> Botterweck, G.; Polzer, A. and Kowalewski, S. Using Higher-order Transformations to Derive Variability Mechanism for Embedded Systems </a:t>
            </a:r>
            <a:r>
              <a:rPr lang="en-IE" sz="833" i="1" dirty="0">
                <a:latin typeface="+mj-lt"/>
              </a:rPr>
              <a:t>ACES-MB 2009, collocated with MODELS, </a:t>
            </a:r>
            <a:r>
              <a:rPr lang="en-IE" sz="833" dirty="0">
                <a:latin typeface="+mj-lt"/>
              </a:rPr>
              <a:t>Denver, CO, USA, October, 2009 , 68-82 </a:t>
            </a:r>
          </a:p>
        </p:txBody>
      </p:sp>
    </p:spTree>
    <p:extLst>
      <p:ext uri="{BB962C8B-B14F-4D97-AF65-F5344CB8AC3E}">
        <p14:creationId xmlns:p14="http://schemas.microsoft.com/office/powerpoint/2010/main" val="99603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SEI Adoption Factory Pattern</a:t>
            </a:r>
            <a:endParaRPr lang="en-IE" dirty="0"/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269" y="1304925"/>
            <a:ext cx="7333462" cy="4802188"/>
          </a:xfrm>
        </p:spPr>
      </p:pic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[Clements et al. 2006, Northrop 2008]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573463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BEAF97-9B72-45C7-AC9A-A6B9EBE7F553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Many Variants</a:t>
            </a:r>
            <a:endParaRPr lang="en-US"/>
          </a:p>
        </p:txBody>
      </p:sp>
      <p:pic>
        <p:nvPicPr>
          <p:cNvPr id="15" name="Content Placeholder 1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81337" y="1653381"/>
            <a:ext cx="3009900" cy="4133850"/>
          </a:xfrm>
          <a:prstGeom prst="rect">
            <a:avLst/>
          </a:prstGeom>
        </p:spPr>
      </p:pic>
      <p:sp>
        <p:nvSpPr>
          <p:cNvPr id="16" name="Text Placeholder 5"/>
          <p:cNvSpPr txBox="1">
            <a:spLocks/>
          </p:cNvSpPr>
          <p:nvPr/>
        </p:nvSpPr>
        <p:spPr>
          <a:xfrm>
            <a:off x="628650" y="6218118"/>
            <a:ext cx="8208912" cy="36004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800" smtClean="0"/>
              <a:t>Source: Extracted from configurator at http://www.mercedes.de/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2211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Many Variants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1475" y="2888839"/>
            <a:ext cx="8429625" cy="1662935"/>
          </a:xfrm>
          <a:prstGeom prst="rect">
            <a:avLst/>
          </a:prstGeom>
        </p:spPr>
      </p:pic>
      <p:sp>
        <p:nvSpPr>
          <p:cNvPr id="8" name="Text Placeholder 5"/>
          <p:cNvSpPr txBox="1">
            <a:spLocks/>
          </p:cNvSpPr>
          <p:nvPr/>
        </p:nvSpPr>
        <p:spPr>
          <a:xfrm>
            <a:off x="628650" y="6218118"/>
            <a:ext cx="8208912" cy="36004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800" smtClean="0"/>
              <a:t>Source: Extracted from configurator at http://www.mercedes.de/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831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Many Variants</a:t>
            </a:r>
            <a:endParaRPr lang="en-US"/>
          </a:p>
        </p:txBody>
      </p:sp>
      <p:pic>
        <p:nvPicPr>
          <p:cNvPr id="6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708" y="2273822"/>
            <a:ext cx="7889158" cy="2892969"/>
          </a:xfrm>
        </p:spPr>
      </p:pic>
      <p:sp>
        <p:nvSpPr>
          <p:cNvPr id="8" name="Text Placeholder 5"/>
          <p:cNvSpPr txBox="1">
            <a:spLocks/>
          </p:cNvSpPr>
          <p:nvPr/>
        </p:nvSpPr>
        <p:spPr>
          <a:xfrm>
            <a:off x="628650" y="6218118"/>
            <a:ext cx="8208912" cy="36004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800" smtClean="0"/>
              <a:t>Source: </a:t>
            </a:r>
            <a:r>
              <a:rPr lang="de-DE" sz="800"/>
              <a:t>Extracted from configurator at http://www.mercedes.de</a:t>
            </a:r>
            <a:r>
              <a:rPr lang="de-DE" sz="800" smtClean="0"/>
              <a:t>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3990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LeroResearchCentretemplate2015-Final">
  <a:themeElements>
    <a:clrScheme name="Ler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91BA"/>
      </a:accent1>
      <a:accent2>
        <a:srgbClr val="80BF00"/>
      </a:accent2>
      <a:accent3>
        <a:srgbClr val="C6203E"/>
      </a:accent3>
      <a:accent4>
        <a:srgbClr val="FFC000"/>
      </a:accent4>
      <a:accent5>
        <a:srgbClr val="18222E"/>
      </a:accent5>
      <a:accent6>
        <a:srgbClr val="A6A5A4"/>
      </a:accent6>
      <a:hlink>
        <a:srgbClr val="0563C1"/>
      </a:hlink>
      <a:folHlink>
        <a:srgbClr val="954F72"/>
      </a:folHlink>
    </a:clrScheme>
    <a:fontScheme name="Lero Heading">
      <a:majorFont>
        <a:latin typeface="Open Sans Semibold"/>
        <a:ea typeface=""/>
        <a:cs typeface=""/>
      </a:majorFont>
      <a:minorFont>
        <a:latin typeface="Calibri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PT Template 2019 v4" id="{2C991EC2-3F88-4008-8E4B-D4054DD0CF5D}" vid="{2421E539-9E20-4DD8-AC7E-8F64509B7020}"/>
    </a:ext>
  </a:extLst>
</a:theme>
</file>

<file path=ppt/theme/theme2.xml><?xml version="1.0" encoding="utf-8"?>
<a:theme xmlns:a="http://schemas.openxmlformats.org/drawingml/2006/main" name="Basic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5463970EDFEC14598C55BE3833CACBF" ma:contentTypeVersion="1" ma:contentTypeDescription="Create a new document." ma:contentTypeScope="" ma:versionID="2ef77c9b7df055b5155b0e781bc2e184">
  <xsd:schema xmlns:xsd="http://www.w3.org/2001/XMLSchema" xmlns:xs="http://www.w3.org/2001/XMLSchema" xmlns:p="http://schemas.microsoft.com/office/2006/metadata/properties" xmlns:ns2="f92c9bd5-142d-4893-82de-a0401813c99a" targetNamespace="http://schemas.microsoft.com/office/2006/metadata/properties" ma:root="true" ma:fieldsID="f5e8a60c7dba2e8666b44dc9613f2a1c" ns2:_="">
    <xsd:import namespace="f92c9bd5-142d-4893-82de-a0401813c99a"/>
    <xsd:element name="properties">
      <xsd:complexType>
        <xsd:sequence>
          <xsd:element name="documentManagement">
            <xsd:complexType>
              <xsd:all>
                <xsd:element ref="ns2:SharedWithUser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92c9bd5-142d-4893-82de-a0401813c99a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7ED4B75-D4E8-417C-A10E-053147B738E5}">
  <ds:schemaRefs>
    <ds:schemaRef ds:uri="f92c9bd5-142d-4893-82de-a0401813c99a"/>
    <ds:schemaRef ds:uri="http://schemas.openxmlformats.org/package/2006/metadata/core-properties"/>
    <ds:schemaRef ds:uri="http://www.w3.org/XML/1998/namespace"/>
    <ds:schemaRef ds:uri="http://purl.org/dc/elements/1.1/"/>
    <ds:schemaRef ds:uri="http://schemas.microsoft.com/office/2006/documentManagement/types"/>
    <ds:schemaRef ds:uri="http://schemas.microsoft.com/office/2006/metadata/properties"/>
    <ds:schemaRef ds:uri="http://purl.org/dc/terms/"/>
    <ds:schemaRef ds:uri="http://schemas.microsoft.com/office/infopath/2007/PartnerControls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56CBA8A0-4019-4192-8CDB-CF88E6962B0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92c9bd5-142d-4893-82de-a0401813c99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703E0B9-818F-4276-A0FE-E2EC13987A9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PPT Template 2019 v4</Template>
  <TotalTime>1949</TotalTime>
  <Words>2065</Words>
  <Application>Microsoft Office PowerPoint</Application>
  <PresentationFormat>On-screen Show (4:3)</PresentationFormat>
  <Paragraphs>441</Paragraphs>
  <Slides>66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66</vt:i4>
      </vt:variant>
    </vt:vector>
  </HeadingPairs>
  <TitlesOfParts>
    <vt:vector size="75" baseType="lpstr">
      <vt:lpstr>Arial</vt:lpstr>
      <vt:lpstr>Calibri</vt:lpstr>
      <vt:lpstr>Calibri Light</vt:lpstr>
      <vt:lpstr>Open Sans</vt:lpstr>
      <vt:lpstr>Open Sans Semibold</vt:lpstr>
      <vt:lpstr>Symbol</vt:lpstr>
      <vt:lpstr>Wingdings</vt:lpstr>
      <vt:lpstr>LeroResearchCentretemplate2015-Final</vt:lpstr>
      <vt:lpstr>Basic Design</vt:lpstr>
      <vt:lpstr>Software Product Line Engineering in Safety-critical Domains</vt:lpstr>
      <vt:lpstr>1 Motivation</vt:lpstr>
      <vt:lpstr>PowerPoint Presentation</vt:lpstr>
      <vt:lpstr>Why Models?</vt:lpstr>
      <vt:lpstr>Model-driven Engineering</vt:lpstr>
      <vt:lpstr>Where do Product Lines Come From?</vt:lpstr>
      <vt:lpstr>Many Variants</vt:lpstr>
      <vt:lpstr>Many Variants</vt:lpstr>
      <vt:lpstr>Many Variants</vt:lpstr>
      <vt:lpstr>Product Lines</vt:lpstr>
      <vt:lpstr>2 Software Product Line Engineering </vt:lpstr>
      <vt:lpstr>Software Product Line Engineering</vt:lpstr>
      <vt:lpstr>Software Product Line Engineering</vt:lpstr>
      <vt:lpstr>Software Product Line Engineering</vt:lpstr>
      <vt:lpstr>Software Product Line Engineering</vt:lpstr>
      <vt:lpstr>Characteristics of a Software Product Line</vt:lpstr>
      <vt:lpstr>2.1 Product Configuration and Derivation</vt:lpstr>
      <vt:lpstr>Product Configuration and Derivation</vt:lpstr>
      <vt:lpstr>2.2 Optimisation of Product Configurations</vt:lpstr>
      <vt:lpstr>Configuration of Product Variants</vt:lpstr>
      <vt:lpstr>Multi-Objective Optimisation</vt:lpstr>
      <vt:lpstr>Multi-Objective Optimisation</vt:lpstr>
      <vt:lpstr>Multi-Objective Optimization of Configurations</vt:lpstr>
      <vt:lpstr>3 Transition to SPLE</vt:lpstr>
      <vt:lpstr>Transition to  Software Product Line Engineering</vt:lpstr>
      <vt:lpstr>Transition to  Software Product Line Engineering</vt:lpstr>
      <vt:lpstr>Transition to  Software Product Line Engineering</vt:lpstr>
      <vt:lpstr>Transition to Software Product Line Engineering How to Manage Variants based on Clone-and-Own a.k.a. “Virtual Platform”</vt:lpstr>
      <vt:lpstr>4 Product Line Evolution</vt:lpstr>
      <vt:lpstr>How to deal with constant change?</vt:lpstr>
      <vt:lpstr>How to deal with constant change?</vt:lpstr>
      <vt:lpstr>How to deal with constant change?</vt:lpstr>
      <vt:lpstr>How to deal with constant change?</vt:lpstr>
      <vt:lpstr>How to deal with constant change?</vt:lpstr>
      <vt:lpstr>How to deal with constant change?</vt:lpstr>
      <vt:lpstr>How to deal with constant change?</vt:lpstr>
      <vt:lpstr>5 Variation/Automation and Quality</vt:lpstr>
      <vt:lpstr>Quality?</vt:lpstr>
      <vt:lpstr>Verification and Testing</vt:lpstr>
      <vt:lpstr>Analyses in SPLE Product-based Analyses</vt:lpstr>
      <vt:lpstr>Analyses in SPLE Product-based Analyses (Optimised)</vt:lpstr>
      <vt:lpstr>Analyses in SPLE Family-based Analyses</vt:lpstr>
      <vt:lpstr>Analyses in SPLE Feature-based Analyses</vt:lpstr>
      <vt:lpstr>6 Successful in Practice</vt:lpstr>
      <vt:lpstr>Prerequisuites</vt:lpstr>
      <vt:lpstr>Develoment Costs</vt:lpstr>
      <vt:lpstr>Time-to-market</vt:lpstr>
      <vt:lpstr>Sucessful applied in practice, e.g.,</vt:lpstr>
      <vt:lpstr>Benefits of Product Lines</vt:lpstr>
      <vt:lpstr>7 Current Research</vt:lpstr>
      <vt:lpstr>Application of Machine Learning</vt:lpstr>
      <vt:lpstr>Design Space Exploration</vt:lpstr>
      <vt:lpstr>Design Space Exploration</vt:lpstr>
      <vt:lpstr>Design Space Exploration</vt:lpstr>
      <vt:lpstr>Summary</vt:lpstr>
      <vt:lpstr>Summary</vt:lpstr>
      <vt:lpstr>PowerPoint Presentation</vt:lpstr>
      <vt:lpstr>Interactive Configuration</vt:lpstr>
      <vt:lpstr>Interactive Visual Configuration</vt:lpstr>
      <vt:lpstr>Product Configuration (Integration of concepts)</vt:lpstr>
      <vt:lpstr>PowerPoint Presentation</vt:lpstr>
      <vt:lpstr>Interactive Design Space Exploration</vt:lpstr>
      <vt:lpstr>Product Derivation in a Embedded Systems DSL</vt:lpstr>
      <vt:lpstr>Product Derivation in a Embedded Systems DSL</vt:lpstr>
      <vt:lpstr>Product Derivation in a Embedded Systems DSL</vt:lpstr>
      <vt:lpstr>SEI Adoption Factory Pattern</vt:lpstr>
    </vt:vector>
  </TitlesOfParts>
  <Manager/>
  <Company>University of Limerick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GB</dc:creator>
  <cp:keywords/>
  <dc:description/>
  <cp:lastModifiedBy>GB</cp:lastModifiedBy>
  <cp:revision>81</cp:revision>
  <cp:lastPrinted>2017-04-04T15:19:26Z</cp:lastPrinted>
  <dcterms:created xsi:type="dcterms:W3CDTF">2019-06-16T21:24:07Z</dcterms:created>
  <dcterms:modified xsi:type="dcterms:W3CDTF">2019-06-20T09:25:51Z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0x01010065463970EDFEC14598C55BE3833CACBF</vt:lpwstr>
  </property>
</Properties>
</file>